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2" r:id="rId8"/>
    <p:sldId id="268" r:id="rId9"/>
    <p:sldId id="269" r:id="rId10"/>
    <p:sldId id="270" r:id="rId11"/>
    <p:sldId id="280" r:id="rId12"/>
    <p:sldId id="281" r:id="rId13"/>
    <p:sldId id="282" r:id="rId14"/>
    <p:sldId id="296" r:id="rId15"/>
    <p:sldId id="291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262" r:id="rId24"/>
    <p:sldId id="263" r:id="rId25"/>
    <p:sldId id="264" r:id="rId26"/>
    <p:sldId id="265" r:id="rId27"/>
    <p:sldId id="266" r:id="rId28"/>
    <p:sldId id="267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304" r:id="rId39"/>
    <p:sldId id="305" r:id="rId40"/>
    <p:sldId id="284" r:id="rId41"/>
    <p:sldId id="285" r:id="rId42"/>
    <p:sldId id="287" r:id="rId43"/>
    <p:sldId id="286" r:id="rId44"/>
    <p:sldId id="288" r:id="rId45"/>
    <p:sldId id="306" r:id="rId46"/>
    <p:sldId id="283" r:id="rId47"/>
    <p:sldId id="289" r:id="rId48"/>
    <p:sldId id="290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107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952A89C-47B8-4B5E-B048-4F1CF210593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F6520F0-FABC-45B3-9FC5-DDE765DF2D48}" type="datetimeFigureOut">
              <a:rPr lang="en-US" smtClean="0"/>
              <a:t>11/24/2014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Numbers Inside the Computer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940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different ways of writing numbers</a:t>
            </a:r>
          </a:p>
          <a:p>
            <a:pPr lvl="1"/>
            <a:r>
              <a:rPr lang="en-US" dirty="0" smtClean="0"/>
              <a:t>1,2,3,4,5,6,7,8,9,10,11 …</a:t>
            </a:r>
          </a:p>
          <a:p>
            <a:pPr lvl="1"/>
            <a:r>
              <a:rPr lang="en-US" dirty="0" smtClean="0"/>
              <a:t>I,II,III,IV,V,VI,VII,VIII,IX,X,XI …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One of the earliest ways of writing numbers was like this: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86200"/>
            <a:ext cx="74771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37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Counting using scratch marks is not very efficient. Try writing the number 1,000,000,000 using this method.</a:t>
            </a:r>
          </a:p>
          <a:p>
            <a:r>
              <a:rPr lang="en-US" dirty="0" smtClean="0"/>
              <a:t>Roman Numerals was an improvement, but not much of one.</a:t>
            </a:r>
          </a:p>
          <a:p>
            <a:pPr lvl="1"/>
            <a:r>
              <a:rPr lang="en-US" dirty="0" smtClean="0"/>
              <a:t>You need to keep adding different letters for bigger numbers.</a:t>
            </a:r>
          </a:p>
          <a:p>
            <a:pPr lvl="1"/>
            <a:r>
              <a:rPr lang="en-US" dirty="0" smtClean="0"/>
              <a:t>At some point you will run out of letters and have to revert to scratch-mark methods.</a:t>
            </a:r>
          </a:p>
          <a:p>
            <a:r>
              <a:rPr lang="en-US" dirty="0" smtClean="0"/>
              <a:t>Then came one of mankind’s greatest inventions.</a:t>
            </a:r>
          </a:p>
          <a:p>
            <a:endParaRPr lang="en-US" dirty="0"/>
          </a:p>
          <a:p>
            <a:r>
              <a:rPr lang="en-US" sz="6600" dirty="0" smtClean="0"/>
              <a:t>The Zero!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757714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Positional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positional notation, we can write pretty much any number we want.</a:t>
            </a:r>
          </a:p>
          <a:p>
            <a:r>
              <a:rPr lang="en-US" dirty="0" smtClean="0"/>
              <a:t>First, we start using a scratch-mark method: we use a different symbol for each number.</a:t>
            </a:r>
          </a:p>
          <a:p>
            <a:r>
              <a:rPr lang="en-US" dirty="0" smtClean="0"/>
              <a:t>0,1,2,3,4,5,6,7,8,9</a:t>
            </a:r>
          </a:p>
          <a:p>
            <a:r>
              <a:rPr lang="en-US" dirty="0" smtClean="0"/>
              <a:t>But eventually, we get tired of making up new symbols, and write the following number.</a:t>
            </a:r>
          </a:p>
          <a:p>
            <a:pPr lvl="1"/>
            <a:r>
              <a:rPr lang="en-US" dirty="0" smtClean="0"/>
              <a:t>10</a:t>
            </a:r>
          </a:p>
          <a:p>
            <a:pPr lvl="1"/>
            <a:r>
              <a:rPr lang="en-US" dirty="0" smtClean="0"/>
              <a:t>This means that I’ve run through all my symbols one time, and I’m starting again with the first symbol in the list.</a:t>
            </a:r>
          </a:p>
          <a:p>
            <a:pPr lvl="1"/>
            <a:r>
              <a:rPr lang="en-US" dirty="0" smtClean="0"/>
              <a:t>20 means I’ve run through all my symbols twice.</a:t>
            </a:r>
          </a:p>
          <a:p>
            <a:pPr lvl="1"/>
            <a:r>
              <a:rPr lang="en-US" dirty="0" smtClean="0"/>
              <a:t>100 means that I’ve run through my entire list of symbols in the first two columns, but I’ve only done this once.</a:t>
            </a:r>
          </a:p>
        </p:txBody>
      </p:sp>
    </p:spTree>
    <p:extLst>
      <p:ext uri="{BB962C8B-B14F-4D97-AF65-F5344CB8AC3E}">
        <p14:creationId xmlns:p14="http://schemas.microsoft.com/office/powerpoint/2010/main" val="190310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Out of Symbols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There is nothing magic about the number 10. It’s simply the number of different symbols I use to write numbers.</a:t>
            </a:r>
          </a:p>
          <a:p>
            <a:r>
              <a:rPr lang="en-US" dirty="0" smtClean="0"/>
              <a:t>Suppose the person who invented all of this was lazy and didn’t want to make up 10 different symbols.</a:t>
            </a:r>
          </a:p>
          <a:p>
            <a:r>
              <a:rPr lang="en-US" dirty="0" smtClean="0"/>
              <a:t>Suppose this person only invented five symbols, 0,1,2,3, and 4.</a:t>
            </a:r>
          </a:p>
          <a:p>
            <a:r>
              <a:rPr lang="en-US" dirty="0" smtClean="0"/>
              <a:t>Then we would count like this:</a:t>
            </a:r>
          </a:p>
          <a:p>
            <a:r>
              <a:rPr lang="en-US" dirty="0" smtClean="0"/>
              <a:t>0,1,2,3,4,10,11,12,13,14,20,21,22,23,24,30,31,32,33,34,…</a:t>
            </a:r>
          </a:p>
          <a:p>
            <a:r>
              <a:rPr lang="en-US" dirty="0" smtClean="0"/>
              <a:t>I can still represent any number I want. These representations look like our normal numbers, but they aren’t.</a:t>
            </a:r>
          </a:p>
          <a:p>
            <a:r>
              <a:rPr lang="en-US" dirty="0" smtClean="0"/>
              <a:t>10 represents our number 5. 21 represents our number 11, and 32 represents our number 17.</a:t>
            </a:r>
          </a:p>
          <a:p>
            <a:r>
              <a:rPr lang="en-US" dirty="0" smtClean="0"/>
              <a:t>But everything would still work, counting, arithmetic, even long division!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726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 Two Symbols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can represent any number using any set of symbols, as long as I have more than one symbol.</a:t>
            </a:r>
          </a:p>
          <a:p>
            <a:r>
              <a:rPr lang="en-US" dirty="0" smtClean="0"/>
              <a:t>The number of symbols is called the </a:t>
            </a:r>
            <a:r>
              <a:rPr lang="en-US" i="1" dirty="0" smtClean="0"/>
              <a:t>base</a:t>
            </a:r>
            <a:r>
              <a:rPr lang="en-US" dirty="0" smtClean="0"/>
              <a:t> or </a:t>
            </a:r>
            <a:r>
              <a:rPr lang="en-US" i="1" dirty="0" smtClean="0"/>
              <a:t>radix </a:t>
            </a:r>
            <a:r>
              <a:rPr lang="en-US" dirty="0" smtClean="0"/>
              <a:t>of the number system.</a:t>
            </a:r>
          </a:p>
          <a:p>
            <a:r>
              <a:rPr lang="en-US" dirty="0" smtClean="0"/>
              <a:t>The minimum number of symbols is 0 and 1. (Otherwise we would be using scratch-marks.)</a:t>
            </a:r>
          </a:p>
          <a:p>
            <a:r>
              <a:rPr lang="en-US" dirty="0" smtClean="0"/>
              <a:t>But I can still write any number I want using these two symbols, and the same counting principles I used with decimal numbers.</a:t>
            </a:r>
          </a:p>
          <a:p>
            <a:r>
              <a:rPr lang="en-US" dirty="0" smtClean="0"/>
              <a:t>0,1,10,11,100,101,110,111,1000,1001, …</a:t>
            </a:r>
          </a:p>
          <a:p>
            <a:r>
              <a:rPr lang="en-US" dirty="0" smtClean="0"/>
              <a:t>That’s a lot of digits, and I’m only up to 9. But I can still represent any number I want.</a:t>
            </a:r>
          </a:p>
        </p:txBody>
      </p:sp>
    </p:spTree>
    <p:extLst>
      <p:ext uri="{BB962C8B-B14F-4D97-AF65-F5344CB8AC3E}">
        <p14:creationId xmlns:p14="http://schemas.microsoft.com/office/powerpoint/2010/main" val="3474005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Arbitrary 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I deal with numbers in more than one number system, I use subscripts to designate the base of the number system.</a:t>
            </a:r>
          </a:p>
          <a:p>
            <a:r>
              <a:rPr lang="en-US" dirty="0" smtClean="0"/>
              <a:t>Thus 21</a:t>
            </a:r>
            <a:r>
              <a:rPr lang="en-US" baseline="-25000" dirty="0" smtClean="0"/>
              <a:t>5</a:t>
            </a:r>
            <a:r>
              <a:rPr lang="en-US" dirty="0" smtClean="0"/>
              <a:t> = 11</a:t>
            </a:r>
            <a:r>
              <a:rPr lang="en-US" baseline="-25000" dirty="0" smtClean="0"/>
              <a:t>10</a:t>
            </a:r>
            <a:r>
              <a:rPr lang="en-US" dirty="0" smtClean="0"/>
              <a:t> and 1001</a:t>
            </a:r>
            <a:r>
              <a:rPr lang="en-US" baseline="-25000" dirty="0" smtClean="0"/>
              <a:t>2</a:t>
            </a:r>
            <a:r>
              <a:rPr lang="en-US" dirty="0" smtClean="0"/>
              <a:t> = 9</a:t>
            </a:r>
            <a:r>
              <a:rPr lang="en-US" baseline="-25000" dirty="0" smtClean="0"/>
              <a:t>10</a:t>
            </a:r>
          </a:p>
          <a:p>
            <a:r>
              <a:rPr lang="en-US" dirty="0" smtClean="0"/>
              <a:t>The subscript is always written in decimal.</a:t>
            </a:r>
          </a:p>
          <a:p>
            <a:r>
              <a:rPr lang="en-US" dirty="0" smtClean="0"/>
              <a:t>If the base is bigger than 10, then I need extra symbols to represent the digits bigger than 9.</a:t>
            </a:r>
          </a:p>
          <a:p>
            <a:r>
              <a:rPr lang="en-US" dirty="0" smtClean="0"/>
              <a:t>For example, the Duodecimal Society has long advocated the use of the base-12 number system instead of base 10. They need two additional symbols, and have used a variety of different sets, including </a:t>
            </a:r>
            <a:r>
              <a:rPr lang="en-US" i="1" dirty="0" smtClean="0"/>
              <a:t>X</a:t>
            </a:r>
            <a:r>
              <a:rPr lang="en-US" dirty="0" smtClean="0"/>
              <a:t> and </a:t>
            </a:r>
            <a:r>
              <a:rPr lang="en-US" i="1" dirty="0" smtClean="0"/>
              <a:t>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hexadecimal, base 16, we use A, B, C, D, E, and F (upper or lower case) to represent the 6 extra digits.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81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two numbers: 0+0=0, 0+1=1+0=1, 1+1=10.</a:t>
            </a:r>
          </a:p>
          <a:p>
            <a:r>
              <a:rPr lang="en-US" dirty="0" smtClean="0"/>
              <a:t>The only time I need to carry is with 1+1.</a:t>
            </a:r>
          </a:p>
          <a:p>
            <a:r>
              <a:rPr lang="en-US" dirty="0" smtClean="0"/>
              <a:t>Lets add 3 and 3.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rightmost column had a carry into the second column giving us 1+1+1=11</a:t>
            </a:r>
          </a:p>
          <a:p>
            <a:r>
              <a:rPr lang="en-US" dirty="0" smtClean="0"/>
              <a:t>As long as you remember the carries, the addition algorithm is trivial.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693922"/>
              </p:ext>
            </p:extLst>
          </p:nvPr>
        </p:nvGraphicFramePr>
        <p:xfrm>
          <a:off x="3048000" y="2514600"/>
          <a:ext cx="1143000" cy="2234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3" imgW="279360" imgH="545760" progId="Equation.DSMT4">
                  <p:embed/>
                </p:oleObj>
              </mc:Choice>
              <mc:Fallback>
                <p:oleObj name="Equation" r:id="rId3" imgW="279360" imgH="545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514600"/>
                        <a:ext cx="1143000" cy="2234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2522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Long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this: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052978"/>
              </p:ext>
            </p:extLst>
          </p:nvPr>
        </p:nvGraphicFramePr>
        <p:xfrm>
          <a:off x="2895600" y="2094089"/>
          <a:ext cx="2019300" cy="1607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3" imgW="685800" imgH="545760" progId="Equation.DSMT4">
                  <p:embed/>
                </p:oleObj>
              </mc:Choice>
              <mc:Fallback>
                <p:oleObj name="Equation" r:id="rId3" imgW="685800" imgH="545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5600" y="2094089"/>
                        <a:ext cx="2019300" cy="16079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4574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0-0=0, 1-0=1, 1-1=0, 0-1=1 with a borrow</a:t>
            </a:r>
          </a:p>
          <a:p>
            <a:r>
              <a:rPr lang="en-US" dirty="0" smtClean="0"/>
              <a:t>The only time we need to worry is when we are subtracting a 1 from a 0.</a:t>
            </a:r>
          </a:p>
          <a:p>
            <a:r>
              <a:rPr lang="en-US" dirty="0" smtClean="0"/>
              <a:t>Try this:                                  and this: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At this point we will only subtract small numbers from big numbers.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581537"/>
              </p:ext>
            </p:extLst>
          </p:nvPr>
        </p:nvGraphicFramePr>
        <p:xfrm>
          <a:off x="5029199" y="2743200"/>
          <a:ext cx="232321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3" imgW="723600" imgH="545760" progId="Equation.DSMT4">
                  <p:embed/>
                </p:oleObj>
              </mc:Choice>
              <mc:Fallback>
                <p:oleObj name="Equation" r:id="rId3" imgW="723600" imgH="5457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199" y="2743200"/>
                        <a:ext cx="2323215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034598"/>
              </p:ext>
            </p:extLst>
          </p:nvPr>
        </p:nvGraphicFramePr>
        <p:xfrm>
          <a:off x="1828800" y="2743200"/>
          <a:ext cx="2160181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Equation" r:id="rId5" imgW="672840" imgH="545760" progId="Equation.DSMT4">
                  <p:embed/>
                </p:oleObj>
              </mc:Choice>
              <mc:Fallback>
                <p:oleObj name="Equation" r:id="rId5" imgW="672840" imgH="54576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743200"/>
                        <a:ext cx="2160181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893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Multiplying Binary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decimal, we multiply two numbers like this: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numbers 369, 246, and 123 are called </a:t>
            </a:r>
            <a:r>
              <a:rPr lang="en-US" i="1" dirty="0" smtClean="0"/>
              <a:t>partial products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Partial products are computed by multiplying a multi-digit number by a single digit.</a:t>
            </a:r>
          </a:p>
          <a:p>
            <a:r>
              <a:rPr lang="en-US" dirty="0" smtClean="0"/>
              <a:t>In binary, the only single digits are 0, and 1. Easy </a:t>
            </a:r>
            <a:r>
              <a:rPr lang="en-US" dirty="0" err="1" smtClean="0"/>
              <a:t>Peasy</a:t>
            </a:r>
            <a:r>
              <a:rPr lang="en-US" dirty="0" smtClean="0"/>
              <a:t>!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095296"/>
              </p:ext>
            </p:extLst>
          </p:nvPr>
        </p:nvGraphicFramePr>
        <p:xfrm>
          <a:off x="3581400" y="2133600"/>
          <a:ext cx="850900" cy="274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3" imgW="330120" imgH="1066680" progId="Equation.DSMT4">
                  <p:embed/>
                </p:oleObj>
              </mc:Choice>
              <mc:Fallback>
                <p:oleObj name="Equation" r:id="rId3" imgW="330120" imgH="1066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1400" y="2133600"/>
                        <a:ext cx="850900" cy="2749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5912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Binary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odd number of 1’s adds up to 1, plus some carries.</a:t>
            </a:r>
          </a:p>
          <a:p>
            <a:r>
              <a:rPr lang="en-US" dirty="0" smtClean="0"/>
              <a:t>An even number of 1’s adds up to 0, plus some carries.</a:t>
            </a:r>
          </a:p>
          <a:p>
            <a:r>
              <a:rPr lang="en-US" dirty="0" smtClean="0"/>
              <a:t>You don’t need to convert the carries to binary, just remember how many you have.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194641"/>
              </p:ext>
            </p:extLst>
          </p:nvPr>
        </p:nvGraphicFramePr>
        <p:xfrm>
          <a:off x="3505200" y="3200400"/>
          <a:ext cx="1193800" cy="3405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3" imgW="431640" imgH="1231560" progId="Equation.DSMT4">
                  <p:embed/>
                </p:oleObj>
              </mc:Choice>
              <mc:Fallback>
                <p:oleObj name="Equation" r:id="rId3" imgW="431640" imgH="1231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5200" y="3200400"/>
                        <a:ext cx="1193800" cy="3405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1268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 division is the same as for decimal.</a:t>
            </a:r>
          </a:p>
          <a:p>
            <a:r>
              <a:rPr lang="en-US" dirty="0" smtClean="0"/>
              <a:t>Guess a digit, then multiply it out and subtract to see if you were right. If you were wrong, correct and repeat.</a:t>
            </a:r>
          </a:p>
          <a:p>
            <a:r>
              <a:rPr lang="en-US" dirty="0" smtClean="0"/>
              <a:t>In binary, the guesses are just 0 and 1, and it’s easy to see which guess is correct.</a:t>
            </a:r>
          </a:p>
          <a:p>
            <a:r>
              <a:rPr lang="en-US" dirty="0" smtClean="0"/>
              <a:t>The following is an example: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821588"/>
              </p:ext>
            </p:extLst>
          </p:nvPr>
        </p:nvGraphicFramePr>
        <p:xfrm>
          <a:off x="4038600" y="3962400"/>
          <a:ext cx="1676400" cy="244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3" imgW="583920" imgH="850680" progId="Equation.DSMT4">
                  <p:embed/>
                </p:oleObj>
              </mc:Choice>
              <mc:Fallback>
                <p:oleObj name="Equation" r:id="rId3" imgW="583920" imgH="850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8600" y="3962400"/>
                        <a:ext cx="1676400" cy="2441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8902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the question remains:</a:t>
            </a:r>
          </a:p>
          <a:p>
            <a:endParaRPr lang="en-US" dirty="0"/>
          </a:p>
          <a:p>
            <a:r>
              <a:rPr lang="en-US" sz="6000" dirty="0" smtClean="0"/>
              <a:t>How do I convert from one number system to another?</a:t>
            </a:r>
          </a:p>
          <a:p>
            <a:r>
              <a:rPr lang="en-US" dirty="0" smtClean="0"/>
              <a:t>Let’s start with an easier question.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40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Enumerating Digits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Suppose I start with a decimal number, say 2137869, and I want an algorithm to enumerate the digits one by one.</a:t>
            </a:r>
          </a:p>
          <a:p>
            <a:r>
              <a:rPr lang="en-US" dirty="0" smtClean="0"/>
              <a:t>If I divide 2137869 by 10, I get a quotient of 213786 and a remainder of 9.</a:t>
            </a:r>
          </a:p>
          <a:p>
            <a:r>
              <a:rPr lang="en-US" dirty="0" smtClean="0"/>
              <a:t>If I divide by 10 again, I get a quotient of 21378 and a remainder of 6.</a:t>
            </a:r>
          </a:p>
          <a:p>
            <a:r>
              <a:rPr lang="en-US" dirty="0" smtClean="0"/>
              <a:t>Another division by 10 gives me the quotient 2137 and a remainder of 8.</a:t>
            </a:r>
          </a:p>
          <a:p>
            <a:r>
              <a:rPr lang="en-US" dirty="0" smtClean="0"/>
              <a:t>If I output the remainders as I get them, I will enumerate the digits of 2137869, in reverse order.</a:t>
            </a:r>
          </a:p>
          <a:p>
            <a:r>
              <a:rPr lang="en-US" dirty="0" smtClean="0"/>
              <a:t>I stop when the quotient becomes zero.</a:t>
            </a:r>
          </a:p>
          <a:p>
            <a:r>
              <a:rPr lang="en-US" dirty="0" smtClean="0"/>
              <a:t>Will this work for Binary? Will it work for other bases?</a:t>
            </a:r>
          </a:p>
        </p:txBody>
      </p:sp>
    </p:spTree>
    <p:extLst>
      <p:ext uri="{BB962C8B-B14F-4D97-AF65-F5344CB8AC3E}">
        <p14:creationId xmlns:p14="http://schemas.microsoft.com/office/powerpoint/2010/main" val="2199530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Converting to Binary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YES IT WILL WORK FOR BINARY!</a:t>
            </a:r>
          </a:p>
          <a:p>
            <a:r>
              <a:rPr lang="en-US" dirty="0" smtClean="0"/>
              <a:t>Lets start with 100</a:t>
            </a:r>
            <a:r>
              <a:rPr lang="en-US" baseline="-25000" dirty="0" smtClean="0"/>
              <a:t>10</a:t>
            </a:r>
            <a:r>
              <a:rPr lang="en-US" dirty="0" smtClean="0"/>
              <a:t> and divide it by two repeatedly until the quotient is zero.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100</a:t>
            </a:r>
            <a:r>
              <a:rPr lang="en-US" baseline="-25000" dirty="0" smtClean="0"/>
              <a:t>10</a:t>
            </a:r>
            <a:r>
              <a:rPr lang="en-US" dirty="0" smtClean="0"/>
              <a:t> = </a:t>
            </a:r>
            <a:r>
              <a:rPr lang="en-US" dirty="0" smtClean="0"/>
              <a:t>1100100</a:t>
            </a:r>
            <a:r>
              <a:rPr lang="en-US" baseline="-25000" dirty="0" smtClean="0"/>
              <a:t>2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Remember, the digits come in reverse order!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160851"/>
              </p:ext>
            </p:extLst>
          </p:nvPr>
        </p:nvGraphicFramePr>
        <p:xfrm>
          <a:off x="3505200" y="2514600"/>
          <a:ext cx="32004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0668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Divisor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Quotient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Remainder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931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technique will work for any base.</a:t>
            </a:r>
          </a:p>
          <a:p>
            <a:r>
              <a:rPr lang="en-US" dirty="0" smtClean="0"/>
              <a:t>Let’s try converting 100</a:t>
            </a:r>
            <a:r>
              <a:rPr lang="en-US" baseline="-25000" dirty="0" smtClean="0"/>
              <a:t>10</a:t>
            </a:r>
            <a:r>
              <a:rPr lang="en-US" dirty="0" smtClean="0"/>
              <a:t> into </a:t>
            </a:r>
            <a:r>
              <a:rPr lang="en-US" dirty="0" err="1" smtClean="0"/>
              <a:t>trinary</a:t>
            </a:r>
            <a:r>
              <a:rPr lang="en-US" dirty="0" smtClean="0"/>
              <a:t> (Base 3)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Thus 100</a:t>
            </a:r>
            <a:r>
              <a:rPr lang="en-US" baseline="-25000" dirty="0" smtClean="0"/>
              <a:t>10</a:t>
            </a:r>
            <a:r>
              <a:rPr lang="en-US" dirty="0" smtClean="0"/>
              <a:t> = </a:t>
            </a:r>
            <a:r>
              <a:rPr lang="en-US" dirty="0" smtClean="0"/>
              <a:t>10201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814194"/>
              </p:ext>
            </p:extLst>
          </p:nvPr>
        </p:nvGraphicFramePr>
        <p:xfrm>
          <a:off x="990600" y="2667000"/>
          <a:ext cx="3200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0668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Divisor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Quotient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Remainder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289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binary number 110101101011, I could convert it back into decimal by repeatedly dividing by 10</a:t>
            </a:r>
            <a:r>
              <a:rPr lang="en-US" baseline="-25000" dirty="0" smtClean="0"/>
              <a:t>10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will work, but it’s tedious because the division must be done in binary and 10</a:t>
            </a:r>
            <a:r>
              <a:rPr lang="en-US" baseline="-25000" dirty="0" smtClean="0"/>
              <a:t>10</a:t>
            </a:r>
            <a:r>
              <a:rPr lang="en-US" dirty="0" smtClean="0"/>
              <a:t>=1010</a:t>
            </a:r>
            <a:r>
              <a:rPr lang="en-US" baseline="-25000" dirty="0" smtClean="0"/>
              <a:t>2</a:t>
            </a:r>
            <a:endParaRPr lang="en-US" baseline="-25000" dirty="0"/>
          </a:p>
          <a:p>
            <a:r>
              <a:rPr lang="en-US" dirty="0" smtClean="0"/>
              <a:t>The remainders will be 0,1,10,11,100,101,110,111,1000, and 1001, and you will have to remember which decimal digit corresponds to each.</a:t>
            </a:r>
          </a:p>
          <a:p>
            <a:r>
              <a:rPr lang="en-US" dirty="0" smtClean="0"/>
              <a:t>Easier:</a:t>
            </a:r>
          </a:p>
          <a:p>
            <a:r>
              <a:rPr lang="en-US" dirty="0" smtClean="0"/>
              <a:t>Number the digit positions from the right starting with zero.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229069"/>
              </p:ext>
            </p:extLst>
          </p:nvPr>
        </p:nvGraphicFramePr>
        <p:xfrm>
          <a:off x="1143000" y="5257800"/>
          <a:ext cx="591446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3" imgW="2577960" imgH="431640" progId="Equation.DSMT4">
                  <p:embed/>
                </p:oleObj>
              </mc:Choice>
              <mc:Fallback>
                <p:oleObj name="Equation" r:id="rId3" imgW="25779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5257800"/>
                        <a:ext cx="5914465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186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</p:spPr>
        <p:txBody>
          <a:bodyPr/>
          <a:lstStyle/>
          <a:p>
            <a:r>
              <a:rPr lang="en-US" dirty="0" smtClean="0"/>
              <a:t>What Positional Notation 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that when we write a base 10 number like 493217 what we mean is this: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It’s the same in binary. 110101101011 just means</a:t>
            </a:r>
          </a:p>
          <a:p>
            <a:endParaRPr lang="en-US" dirty="0"/>
          </a:p>
          <a:p>
            <a:r>
              <a:rPr lang="en-US" dirty="0" smtClean="0"/>
              <a:t>Returning to our numbering: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ignore the zero positions and add up the powers of 2 corresponding to the ones.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813916"/>
              </p:ext>
            </p:extLst>
          </p:nvPr>
        </p:nvGraphicFramePr>
        <p:xfrm>
          <a:off x="1066800" y="2362200"/>
          <a:ext cx="6019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Equation" r:id="rId3" imgW="3009600" imgH="203040" progId="Equation.DSMT4">
                  <p:embed/>
                </p:oleObj>
              </mc:Choice>
              <mc:Fallback>
                <p:oleObj name="Equation" r:id="rId3" imgW="3009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6800" y="2362200"/>
                        <a:ext cx="60198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926290"/>
              </p:ext>
            </p:extLst>
          </p:nvPr>
        </p:nvGraphicFramePr>
        <p:xfrm>
          <a:off x="185414" y="3657600"/>
          <a:ext cx="8120386" cy="332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Equation" r:id="rId5" imgW="4965480" imgH="203040" progId="Equation.DSMT4">
                  <p:embed/>
                </p:oleObj>
              </mc:Choice>
              <mc:Fallback>
                <p:oleObj name="Equation" r:id="rId5" imgW="49654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5414" y="3657600"/>
                        <a:ext cx="8120386" cy="332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467222"/>
              </p:ext>
            </p:extLst>
          </p:nvPr>
        </p:nvGraphicFramePr>
        <p:xfrm>
          <a:off x="1066800" y="4513262"/>
          <a:ext cx="591446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Equation" r:id="rId7" imgW="2577960" imgH="431640" progId="Equation.DSMT4">
                  <p:embed/>
                </p:oleObj>
              </mc:Choice>
              <mc:Fallback>
                <p:oleObj name="Equation" r:id="rId7" imgW="25779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6800" y="4513262"/>
                        <a:ext cx="5914465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4134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Powers of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Thus 110101101011 = 2</a:t>
            </a:r>
            <a:r>
              <a:rPr lang="en-US" baseline="30000" dirty="0" smtClean="0"/>
              <a:t>11</a:t>
            </a:r>
            <a:r>
              <a:rPr lang="en-US" dirty="0" smtClean="0"/>
              <a:t>+2</a:t>
            </a:r>
            <a:r>
              <a:rPr lang="en-US" baseline="30000" dirty="0" smtClean="0"/>
              <a:t>10</a:t>
            </a:r>
            <a:r>
              <a:rPr lang="en-US" dirty="0" smtClean="0"/>
              <a:t>+2</a:t>
            </a:r>
            <a:r>
              <a:rPr lang="en-US" baseline="30000" dirty="0" smtClean="0"/>
              <a:t>8</a:t>
            </a:r>
            <a:r>
              <a:rPr lang="en-US" dirty="0" smtClean="0"/>
              <a:t>+2</a:t>
            </a:r>
            <a:r>
              <a:rPr lang="en-US" baseline="30000" dirty="0" smtClean="0"/>
              <a:t>6</a:t>
            </a:r>
            <a:r>
              <a:rPr lang="en-US" dirty="0" smtClean="0"/>
              <a:t>+2</a:t>
            </a:r>
            <a:r>
              <a:rPr lang="en-US" baseline="30000" dirty="0" smtClean="0"/>
              <a:t>5</a:t>
            </a:r>
            <a:r>
              <a:rPr lang="en-US" dirty="0" smtClean="0"/>
              <a:t>+2</a:t>
            </a:r>
            <a:r>
              <a:rPr lang="en-US" baseline="30000" dirty="0" smtClean="0"/>
              <a:t>3</a:t>
            </a:r>
            <a:r>
              <a:rPr lang="en-US" dirty="0" smtClean="0"/>
              <a:t>+2</a:t>
            </a:r>
            <a:r>
              <a:rPr lang="en-US" baseline="30000" dirty="0" smtClean="0"/>
              <a:t>1</a:t>
            </a:r>
            <a:r>
              <a:rPr lang="en-US" dirty="0" smtClean="0"/>
              <a:t>+2</a:t>
            </a:r>
            <a:r>
              <a:rPr lang="en-US" baseline="30000" dirty="0" smtClean="0"/>
              <a:t>0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And of course 2</a:t>
            </a:r>
            <a:r>
              <a:rPr lang="en-US" baseline="30000" dirty="0" smtClean="0"/>
              <a:t>11</a:t>
            </a:r>
            <a:r>
              <a:rPr lang="en-US" dirty="0" smtClean="0"/>
              <a:t>+2</a:t>
            </a:r>
            <a:r>
              <a:rPr lang="en-US" baseline="30000" dirty="0" smtClean="0"/>
              <a:t>10</a:t>
            </a:r>
            <a:r>
              <a:rPr lang="en-US" dirty="0" smtClean="0"/>
              <a:t>+2</a:t>
            </a:r>
            <a:r>
              <a:rPr lang="en-US" baseline="30000" dirty="0" smtClean="0"/>
              <a:t>8</a:t>
            </a:r>
            <a:r>
              <a:rPr lang="en-US" dirty="0" smtClean="0"/>
              <a:t>+2</a:t>
            </a:r>
            <a:r>
              <a:rPr lang="en-US" baseline="30000" dirty="0" smtClean="0"/>
              <a:t>6</a:t>
            </a:r>
            <a:r>
              <a:rPr lang="en-US" dirty="0" smtClean="0"/>
              <a:t>+2</a:t>
            </a:r>
            <a:r>
              <a:rPr lang="en-US" baseline="30000" dirty="0" smtClean="0"/>
              <a:t>5</a:t>
            </a:r>
            <a:r>
              <a:rPr lang="en-US" dirty="0" smtClean="0"/>
              <a:t>+2</a:t>
            </a:r>
            <a:r>
              <a:rPr lang="en-US" baseline="30000" dirty="0" smtClean="0"/>
              <a:t>3</a:t>
            </a:r>
            <a:r>
              <a:rPr lang="en-US" dirty="0" smtClean="0"/>
              <a:t>+2</a:t>
            </a:r>
            <a:r>
              <a:rPr lang="en-US" baseline="30000" dirty="0" smtClean="0"/>
              <a:t>1</a:t>
            </a:r>
            <a:r>
              <a:rPr lang="en-US" dirty="0" smtClean="0"/>
              <a:t>+2</a:t>
            </a:r>
            <a:r>
              <a:rPr lang="en-US" baseline="30000" dirty="0" smtClean="0"/>
              <a:t>0 </a:t>
            </a:r>
            <a:r>
              <a:rPr lang="en-US" dirty="0" smtClean="0"/>
              <a:t>=2048+1024+256+64+32+8+2+1=3435</a:t>
            </a:r>
          </a:p>
          <a:p>
            <a:r>
              <a:rPr lang="en-US" dirty="0" smtClean="0"/>
              <a:t>And of course, you know the powers of 2, right?</a:t>
            </a:r>
          </a:p>
          <a:p>
            <a:r>
              <a:rPr lang="en-US" sz="4400" dirty="0" smtClean="0"/>
              <a:t>MEMORIZE THEM! (up to 16)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90475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this table!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895600" cy="4876800"/>
          </a:xfrm>
        </p:spPr>
        <p:txBody>
          <a:bodyPr>
            <a:normAutofit/>
          </a:bodyPr>
          <a:lstStyle/>
          <a:p>
            <a:r>
              <a:rPr lang="en-US" dirty="0"/>
              <a:t>0 – 1</a:t>
            </a:r>
          </a:p>
          <a:p>
            <a:r>
              <a:rPr lang="en-US" dirty="0" smtClean="0"/>
              <a:t>1 </a:t>
            </a:r>
            <a:r>
              <a:rPr lang="en-US" dirty="0"/>
              <a:t>– </a:t>
            </a:r>
            <a:r>
              <a:rPr lang="en-US" dirty="0" smtClean="0"/>
              <a:t>2</a:t>
            </a:r>
            <a:endParaRPr lang="en-US" dirty="0"/>
          </a:p>
          <a:p>
            <a:r>
              <a:rPr lang="en-US" dirty="0" smtClean="0"/>
              <a:t>2 </a:t>
            </a:r>
            <a:r>
              <a:rPr lang="en-US" dirty="0"/>
              <a:t>– </a:t>
            </a:r>
            <a:r>
              <a:rPr lang="en-US" dirty="0" smtClean="0"/>
              <a:t>4</a:t>
            </a:r>
            <a:endParaRPr lang="en-US" dirty="0"/>
          </a:p>
          <a:p>
            <a:r>
              <a:rPr lang="en-US" dirty="0" smtClean="0"/>
              <a:t>3 </a:t>
            </a:r>
            <a:r>
              <a:rPr lang="en-US" dirty="0"/>
              <a:t>– </a:t>
            </a:r>
            <a:r>
              <a:rPr lang="en-US" dirty="0" smtClean="0"/>
              <a:t>8</a:t>
            </a:r>
            <a:endParaRPr lang="en-US" dirty="0"/>
          </a:p>
          <a:p>
            <a:r>
              <a:rPr lang="en-US" dirty="0" smtClean="0"/>
              <a:t>4 </a:t>
            </a:r>
            <a:r>
              <a:rPr lang="en-US" dirty="0"/>
              <a:t>– </a:t>
            </a:r>
            <a:r>
              <a:rPr lang="en-US" dirty="0" smtClean="0"/>
              <a:t>16</a:t>
            </a:r>
            <a:endParaRPr lang="en-US" dirty="0"/>
          </a:p>
          <a:p>
            <a:r>
              <a:rPr lang="en-US" dirty="0" smtClean="0"/>
              <a:t>5 </a:t>
            </a:r>
            <a:r>
              <a:rPr lang="en-US" dirty="0"/>
              <a:t>– </a:t>
            </a:r>
            <a:r>
              <a:rPr lang="en-US" dirty="0" smtClean="0"/>
              <a:t>32</a:t>
            </a:r>
            <a:endParaRPr lang="en-US" dirty="0"/>
          </a:p>
          <a:p>
            <a:r>
              <a:rPr lang="en-US" dirty="0" smtClean="0"/>
              <a:t>6 </a:t>
            </a:r>
            <a:r>
              <a:rPr lang="en-US" dirty="0"/>
              <a:t>– </a:t>
            </a:r>
            <a:r>
              <a:rPr lang="en-US" dirty="0" smtClean="0"/>
              <a:t>64</a:t>
            </a:r>
            <a:endParaRPr lang="en-US" dirty="0"/>
          </a:p>
          <a:p>
            <a:r>
              <a:rPr lang="en-US" dirty="0" smtClean="0"/>
              <a:t>7 </a:t>
            </a:r>
            <a:r>
              <a:rPr lang="en-US" dirty="0"/>
              <a:t>– </a:t>
            </a:r>
            <a:r>
              <a:rPr lang="en-US" dirty="0" smtClean="0"/>
              <a:t>128</a:t>
            </a:r>
            <a:endParaRPr lang="en-US" dirty="0"/>
          </a:p>
          <a:p>
            <a:r>
              <a:rPr lang="en-US" dirty="0" smtClean="0"/>
              <a:t>8 </a:t>
            </a:r>
            <a:r>
              <a:rPr lang="en-US" dirty="0"/>
              <a:t>– </a:t>
            </a:r>
            <a:r>
              <a:rPr lang="en-US" dirty="0" smtClean="0"/>
              <a:t>256</a:t>
            </a:r>
            <a:endParaRPr lang="en-US" dirty="0"/>
          </a:p>
          <a:p>
            <a:r>
              <a:rPr lang="en-US" dirty="0" smtClean="0"/>
              <a:t>9 </a:t>
            </a:r>
            <a:r>
              <a:rPr lang="en-US" dirty="0"/>
              <a:t>– </a:t>
            </a:r>
            <a:r>
              <a:rPr lang="en-US" dirty="0" smtClean="0"/>
              <a:t>512</a:t>
            </a:r>
            <a:endParaRPr lang="en-US" dirty="0"/>
          </a:p>
          <a:p>
            <a:r>
              <a:rPr lang="en-US" dirty="0" smtClean="0"/>
              <a:t>10 </a:t>
            </a:r>
            <a:r>
              <a:rPr lang="en-US" dirty="0"/>
              <a:t>– </a:t>
            </a:r>
            <a:r>
              <a:rPr lang="en-US" dirty="0" smtClean="0"/>
              <a:t>1,024</a:t>
            </a:r>
          </a:p>
          <a:p>
            <a:r>
              <a:rPr lang="en-US" dirty="0" smtClean="0"/>
              <a:t>11 </a:t>
            </a:r>
            <a:r>
              <a:rPr lang="en-US" dirty="0"/>
              <a:t>– </a:t>
            </a:r>
            <a:r>
              <a:rPr lang="en-US" dirty="0" smtClean="0"/>
              <a:t>2,048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733800" y="1600200"/>
            <a:ext cx="2895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12 – 4,096</a:t>
            </a:r>
          </a:p>
          <a:p>
            <a:r>
              <a:rPr lang="en-US" dirty="0" smtClean="0"/>
              <a:t>13 – 8,192</a:t>
            </a:r>
          </a:p>
          <a:p>
            <a:r>
              <a:rPr lang="en-US" dirty="0" smtClean="0"/>
              <a:t>14 – 16,384</a:t>
            </a:r>
          </a:p>
          <a:p>
            <a:r>
              <a:rPr lang="en-US" dirty="0" smtClean="0"/>
              <a:t>15 – 32,768</a:t>
            </a:r>
          </a:p>
          <a:p>
            <a:r>
              <a:rPr lang="en-US" dirty="0" smtClean="0"/>
              <a:t>16 – 65,536</a:t>
            </a:r>
          </a:p>
          <a:p>
            <a:r>
              <a:rPr lang="en-US" dirty="0" smtClean="0"/>
              <a:t>17 – 131,072</a:t>
            </a:r>
          </a:p>
          <a:p>
            <a:r>
              <a:rPr lang="en-US" dirty="0" smtClean="0"/>
              <a:t>18 – 262,144</a:t>
            </a:r>
          </a:p>
          <a:p>
            <a:r>
              <a:rPr lang="en-US" dirty="0" smtClean="0"/>
              <a:t>19 – 524,288</a:t>
            </a:r>
          </a:p>
          <a:p>
            <a:r>
              <a:rPr lang="en-US" dirty="0" smtClean="0"/>
              <a:t>20 – 1,048,576</a:t>
            </a:r>
          </a:p>
          <a:p>
            <a:r>
              <a:rPr lang="en-US" dirty="0" smtClean="0"/>
              <a:t>21 – 2,097,152</a:t>
            </a:r>
          </a:p>
          <a:p>
            <a:r>
              <a:rPr lang="en-US" dirty="0" smtClean="0"/>
              <a:t>22 – 4,194,304</a:t>
            </a:r>
          </a:p>
          <a:p>
            <a:r>
              <a:rPr lang="en-US" dirty="0" smtClean="0"/>
              <a:t>23 – 8,388,608</a:t>
            </a:r>
          </a:p>
          <a:p>
            <a:pPr marL="114300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189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24 – 16,777,216</a:t>
            </a:r>
          </a:p>
          <a:p>
            <a:r>
              <a:rPr lang="en-US" dirty="0" smtClean="0"/>
              <a:t>25</a:t>
            </a:r>
            <a:r>
              <a:rPr lang="en-US" dirty="0"/>
              <a:t> – </a:t>
            </a:r>
            <a:r>
              <a:rPr lang="en-US" dirty="0" smtClean="0"/>
              <a:t>33,554,432</a:t>
            </a:r>
          </a:p>
          <a:p>
            <a:r>
              <a:rPr lang="en-US" dirty="0" smtClean="0"/>
              <a:t>26 </a:t>
            </a:r>
            <a:r>
              <a:rPr lang="en-US" dirty="0"/>
              <a:t>– </a:t>
            </a:r>
            <a:r>
              <a:rPr lang="en-US" dirty="0" smtClean="0"/>
              <a:t>67,108,864</a:t>
            </a:r>
          </a:p>
          <a:p>
            <a:r>
              <a:rPr lang="en-US" dirty="0" smtClean="0"/>
              <a:t>27</a:t>
            </a:r>
            <a:r>
              <a:rPr lang="en-US" dirty="0"/>
              <a:t> – </a:t>
            </a:r>
            <a:r>
              <a:rPr lang="en-US" dirty="0" smtClean="0"/>
              <a:t>134,217,728</a:t>
            </a:r>
          </a:p>
          <a:p>
            <a:r>
              <a:rPr lang="en-US" dirty="0" smtClean="0"/>
              <a:t>28</a:t>
            </a:r>
            <a:r>
              <a:rPr lang="en-US" dirty="0"/>
              <a:t> – </a:t>
            </a:r>
            <a:r>
              <a:rPr lang="en-US" dirty="0" smtClean="0"/>
              <a:t>268,435,456</a:t>
            </a:r>
          </a:p>
          <a:p>
            <a:r>
              <a:rPr lang="en-US" dirty="0" smtClean="0"/>
              <a:t>29</a:t>
            </a:r>
            <a:r>
              <a:rPr lang="en-US" dirty="0"/>
              <a:t> – </a:t>
            </a:r>
            <a:r>
              <a:rPr lang="en-US" dirty="0" smtClean="0"/>
              <a:t>536,870,912</a:t>
            </a:r>
          </a:p>
          <a:p>
            <a:r>
              <a:rPr lang="en-US" dirty="0" smtClean="0"/>
              <a:t>30</a:t>
            </a:r>
            <a:r>
              <a:rPr lang="en-US" dirty="0"/>
              <a:t> – </a:t>
            </a:r>
            <a:r>
              <a:rPr lang="en-US" dirty="0" smtClean="0"/>
              <a:t>1,073,741,824</a:t>
            </a:r>
          </a:p>
          <a:p>
            <a:r>
              <a:rPr lang="en-US" dirty="0" smtClean="0"/>
              <a:t>31</a:t>
            </a:r>
            <a:r>
              <a:rPr lang="en-US" dirty="0"/>
              <a:t> – </a:t>
            </a:r>
            <a:r>
              <a:rPr lang="en-US" dirty="0" smtClean="0"/>
              <a:t>2,147,483,648</a:t>
            </a:r>
          </a:p>
          <a:p>
            <a:r>
              <a:rPr lang="en-US" dirty="0" smtClean="0"/>
              <a:t>32</a:t>
            </a:r>
            <a:r>
              <a:rPr lang="en-US" dirty="0"/>
              <a:t> – </a:t>
            </a:r>
            <a:r>
              <a:rPr lang="en-US" dirty="0" smtClean="0"/>
              <a:t>4,294,967,296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551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Electronics and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Binary works really well for electronics. Many electrical systems have two states:</a:t>
            </a:r>
          </a:p>
          <a:p>
            <a:pPr lvl="1"/>
            <a:r>
              <a:rPr lang="en-US" dirty="0" smtClean="0"/>
              <a:t>Switch: On/off</a:t>
            </a:r>
          </a:p>
          <a:p>
            <a:pPr lvl="1"/>
            <a:r>
              <a:rPr lang="en-US" dirty="0" smtClean="0"/>
              <a:t>Wires: High/Low voltage</a:t>
            </a:r>
          </a:p>
          <a:p>
            <a:pPr lvl="1"/>
            <a:r>
              <a:rPr lang="en-US" dirty="0" smtClean="0"/>
              <a:t>Conductors: Current flowing/not flowing</a:t>
            </a:r>
          </a:p>
          <a:p>
            <a:pPr lvl="1"/>
            <a:r>
              <a:rPr lang="en-US" dirty="0" smtClean="0"/>
              <a:t>Magnets: Magnetized, not magnetized, North/South Pole</a:t>
            </a:r>
          </a:p>
          <a:p>
            <a:pPr lvl="1"/>
            <a:r>
              <a:rPr lang="en-US" dirty="0" smtClean="0"/>
              <a:t>Batteries: Positive voltage, negative voltage</a:t>
            </a:r>
          </a:p>
          <a:p>
            <a:pPr lvl="1"/>
            <a:r>
              <a:rPr lang="en-US" dirty="0" smtClean="0"/>
              <a:t>Capacitors: charged, not charged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415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Binary System is a natural fit for electronics, </a:t>
            </a:r>
            <a:r>
              <a:rPr lang="en-US" sz="3600" dirty="0" smtClean="0"/>
              <a:t>BUT</a:t>
            </a:r>
          </a:p>
          <a:p>
            <a:r>
              <a:rPr lang="en-US" dirty="0" smtClean="0"/>
              <a:t>How do we represent negative numbers with only two symbols?</a:t>
            </a:r>
          </a:p>
          <a:p>
            <a:r>
              <a:rPr lang="en-US" dirty="0" smtClean="0"/>
              <a:t>How do we represent decimal points?</a:t>
            </a:r>
          </a:p>
          <a:p>
            <a:r>
              <a:rPr lang="en-US" dirty="0" smtClean="0"/>
              <a:t>How do we represent fractions?</a:t>
            </a:r>
          </a:p>
          <a:p>
            <a:r>
              <a:rPr lang="en-US" dirty="0" smtClean="0"/>
              <a:t>How do we represent “really big” numbers?</a:t>
            </a:r>
          </a:p>
          <a:p>
            <a:r>
              <a:rPr lang="en-US" dirty="0" smtClean="0"/>
              <a:t>All of these questions must be answered before we can claim to have a number system that “really works.”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3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Fixed-Width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arithmetic units of a computer are hardware.</a:t>
            </a:r>
          </a:p>
          <a:p>
            <a:r>
              <a:rPr lang="en-US" dirty="0" smtClean="0"/>
              <a:t>The registers and memory cells where I store numbers are hardware.</a:t>
            </a:r>
          </a:p>
          <a:p>
            <a:r>
              <a:rPr lang="en-US" dirty="0" smtClean="0"/>
              <a:t>I can’t make additional room for more digits.</a:t>
            </a:r>
          </a:p>
          <a:p>
            <a:r>
              <a:rPr lang="en-US" dirty="0" smtClean="0"/>
              <a:t>I’m stuck with whatever the hardware designer has given me.</a:t>
            </a:r>
          </a:p>
          <a:p>
            <a:r>
              <a:rPr lang="en-US" dirty="0" smtClean="0"/>
              <a:t>ALL NUMBERS HAVE THE SAME NUMBER OF DIGITS!!!!</a:t>
            </a:r>
          </a:p>
          <a:p>
            <a:r>
              <a:rPr lang="en-US" dirty="0" smtClean="0"/>
              <a:t>1 is 00000001, 2 is 00000010, 3 is … you get the idea.</a:t>
            </a:r>
          </a:p>
          <a:p>
            <a:r>
              <a:rPr lang="en-US" dirty="0" smtClean="0"/>
              <a:t>These are 8-bit fixed width numbers.</a:t>
            </a:r>
          </a:p>
          <a:p>
            <a:r>
              <a:rPr lang="en-US" dirty="0" smtClean="0"/>
              <a:t>In modern computers, you have a choice of different lengths.</a:t>
            </a:r>
          </a:p>
          <a:p>
            <a:r>
              <a:rPr lang="en-US" dirty="0" smtClean="0"/>
              <a:t>8 bits, 16 bits, 32 bits, and 64 bits.</a:t>
            </a:r>
          </a:p>
          <a:p>
            <a:r>
              <a:rPr lang="en-US" dirty="0" smtClean="0"/>
              <a:t>These are </a:t>
            </a:r>
            <a:r>
              <a:rPr lang="en-US" dirty="0" smtClean="0">
                <a:solidFill>
                  <a:srgbClr val="FF0000"/>
                </a:solidFill>
              </a:rPr>
              <a:t>char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short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long or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long </a:t>
            </a:r>
            <a:r>
              <a:rPr lang="en-US" dirty="0" err="1" smtClean="0">
                <a:solidFill>
                  <a:srgbClr val="FF0000"/>
                </a:solidFill>
              </a:rPr>
              <a:t>long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 C++.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268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easy to represent negative numbers in decimal. -1, -2, -3, …</a:t>
            </a:r>
          </a:p>
          <a:p>
            <a:r>
              <a:rPr lang="en-US" dirty="0" smtClean="0"/>
              <a:t>Why can’t I do that in binary? -1, -10, -11, …</a:t>
            </a:r>
          </a:p>
          <a:p>
            <a:r>
              <a:rPr lang="en-US" dirty="0" smtClean="0"/>
              <a:t>On paper, I can. In a computer, the minus sign is a THIRD SYMBOL. I only have two symbols. 1 and 0.</a:t>
            </a:r>
          </a:p>
          <a:p>
            <a:r>
              <a:rPr lang="en-US" dirty="0" smtClean="0"/>
              <a:t>So in the fixed width format, select one bit and call it the sign bit. Let 1=negative and 0=positive.</a:t>
            </a:r>
          </a:p>
          <a:p>
            <a:r>
              <a:rPr lang="en-US" dirty="0" smtClean="0"/>
              <a:t>The first bit on the left is normally chosen for this purpose.</a:t>
            </a:r>
          </a:p>
          <a:p>
            <a:r>
              <a:rPr lang="en-US" dirty="0" smtClean="0"/>
              <a:t>The sign bit is also called the </a:t>
            </a:r>
            <a:r>
              <a:rPr lang="en-US" i="1" dirty="0" smtClean="0"/>
              <a:t>High Order Bit </a:t>
            </a:r>
            <a:r>
              <a:rPr lang="en-US" dirty="0" smtClean="0"/>
              <a:t>of the number.</a:t>
            </a:r>
          </a:p>
          <a:p>
            <a:r>
              <a:rPr lang="en-US" dirty="0" smtClean="0"/>
              <a:t>The last bit on the right is called the </a:t>
            </a:r>
            <a:r>
              <a:rPr lang="en-US" i="1" dirty="0" smtClean="0"/>
              <a:t>Low Order Bit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Thus 1,2,3,… =00000001,00000010,00000011, …</a:t>
            </a:r>
          </a:p>
          <a:p>
            <a:r>
              <a:rPr lang="en-US" dirty="0" smtClean="0"/>
              <a:t>And -1,-2,-3,… = 10000001,10000010,10000011,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112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Signs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the sign bit as a positive/negative indicator, with no other changes, is called </a:t>
            </a:r>
            <a:r>
              <a:rPr lang="en-US" i="1" dirty="0" smtClean="0"/>
              <a:t>Signed Magnitude Representation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Zero is 00000000. Negative zero is 10000000. But, actually, there’s no such thing as negative zero!</a:t>
            </a:r>
          </a:p>
          <a:p>
            <a:r>
              <a:rPr lang="en-US" dirty="0" smtClean="0"/>
              <a:t>How do you add?</a:t>
            </a:r>
          </a:p>
          <a:p>
            <a:r>
              <a:rPr lang="en-US" dirty="0" smtClean="0"/>
              <a:t>Compare signs, if the signs are the same, add the absolute values (all bits except the leftmost). The sign of the result is the sign of the operands.</a:t>
            </a:r>
          </a:p>
          <a:p>
            <a:r>
              <a:rPr lang="en-US" dirty="0" smtClean="0"/>
              <a:t>If signs are different, compare absolute values. Subtract the smaller absolute value from the larger absolute value. The sign of the result is the sign of the larger absolute value.</a:t>
            </a:r>
          </a:p>
          <a:p>
            <a:r>
              <a:rPr lang="en-US" dirty="0" smtClean="0"/>
              <a:t>This is complicated. Complicated algorithms mean complicated, slow, and expensive, hardware.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37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Better!?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Suppose, when changing the sign of a number, I invert ALL bits instead of just the first one?</a:t>
            </a:r>
          </a:p>
          <a:p>
            <a:r>
              <a:rPr lang="en-US" dirty="0" smtClean="0"/>
              <a:t>-1,-2,-3, would be 11111110, 11111101, 11111100, …</a:t>
            </a:r>
          </a:p>
          <a:p>
            <a:r>
              <a:rPr lang="en-US" dirty="0" smtClean="0"/>
              <a:t>Would this be any better?</a:t>
            </a:r>
          </a:p>
          <a:p>
            <a:r>
              <a:rPr lang="en-US" dirty="0" smtClean="0"/>
              <a:t>We still have + and – zero: 00000000, and 11111111</a:t>
            </a:r>
          </a:p>
          <a:p>
            <a:r>
              <a:rPr lang="en-US" dirty="0" smtClean="0"/>
              <a:t>Let’s try using some numbers.</a:t>
            </a:r>
          </a:p>
          <a:p>
            <a:r>
              <a:rPr lang="en-US" dirty="0" smtClean="0"/>
              <a:t>2+2, 00000010+0000010=00000100=4</a:t>
            </a:r>
          </a:p>
          <a:p>
            <a:r>
              <a:rPr lang="en-US" dirty="0" smtClean="0"/>
              <a:t>2+(-2), 00000010+11111101=11111111=0</a:t>
            </a:r>
          </a:p>
          <a:p>
            <a:r>
              <a:rPr lang="en-US" dirty="0" smtClean="0"/>
              <a:t>(-2)+(-2) 11111101+11111101=11111010=-5. OOOPS!</a:t>
            </a:r>
          </a:p>
          <a:p>
            <a:r>
              <a:rPr lang="en-US" dirty="0" smtClean="0"/>
              <a:t>Now for the weirdness: we have a carry out of the sign position.</a:t>
            </a:r>
          </a:p>
          <a:p>
            <a:r>
              <a:rPr lang="en-US" dirty="0" smtClean="0"/>
              <a:t>For unsigned numbers, this would be an overflow.</a:t>
            </a:r>
          </a:p>
          <a:p>
            <a:r>
              <a:rPr lang="en-US" dirty="0" smtClean="0"/>
              <a:t>For these numbers, we have to add the carry out of the sign position to the low order digit position. 11111010+1=11111011=-4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13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Even Better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Inverting every bit is called the </a:t>
            </a:r>
            <a:r>
              <a:rPr lang="en-US" i="1" dirty="0" smtClean="0"/>
              <a:t>One’s Complement </a:t>
            </a:r>
            <a:r>
              <a:rPr lang="en-US" dirty="0" smtClean="0"/>
              <a:t>of a number. In C++ the statement x=~y; computes the one’s complement of y and puts it in x.</a:t>
            </a:r>
          </a:p>
          <a:p>
            <a:r>
              <a:rPr lang="en-US" dirty="0" smtClean="0"/>
              <a:t>Suppose, instead of just complementing every bit, I complement every bit, and add 1 to the result. (Why? Because it works!)</a:t>
            </a:r>
          </a:p>
          <a:p>
            <a:r>
              <a:rPr lang="en-US" dirty="0" smtClean="0"/>
              <a:t>I have just one zero. 00000000-&gt;11111111+1=00000000</a:t>
            </a:r>
          </a:p>
          <a:p>
            <a:r>
              <a:rPr lang="en-US" dirty="0" smtClean="0"/>
              <a:t>-1,-2,-3… = 11111111, 11111110, 11111101, …</a:t>
            </a:r>
          </a:p>
          <a:p>
            <a:r>
              <a:rPr lang="en-US" dirty="0" smtClean="0"/>
              <a:t>Lets try it.</a:t>
            </a:r>
          </a:p>
          <a:p>
            <a:r>
              <a:rPr lang="en-US" dirty="0" smtClean="0"/>
              <a:t>2+2=00000010+00000010=00000100=4</a:t>
            </a:r>
          </a:p>
          <a:p>
            <a:r>
              <a:rPr lang="en-US" dirty="0" smtClean="0"/>
              <a:t>2+(-2)=00000010+11111110=00000000=0</a:t>
            </a:r>
          </a:p>
          <a:p>
            <a:r>
              <a:rPr lang="en-US" dirty="0" smtClean="0"/>
              <a:t>(-2)+(-2)=11111110+11111110=11111100=-4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30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Two’s Complement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Complementing every bit and then adding one is called the </a:t>
            </a:r>
            <a:r>
              <a:rPr lang="en-US" i="1" dirty="0" smtClean="0"/>
              <a:t>Two’s Complement </a:t>
            </a:r>
            <a:r>
              <a:rPr lang="en-US" dirty="0" smtClean="0"/>
              <a:t>of a number.</a:t>
            </a:r>
          </a:p>
          <a:p>
            <a:r>
              <a:rPr lang="en-US" dirty="0" smtClean="0"/>
              <a:t>Two’s Complement is used for negative integers on all modern </a:t>
            </a:r>
            <a:r>
              <a:rPr lang="en-US" dirty="0" smtClean="0"/>
              <a:t>computers</a:t>
            </a:r>
            <a:r>
              <a:rPr lang="en-US" dirty="0" smtClean="0"/>
              <a:t>. To compute the Two’s complement of a variable x, in C++, use the following statement: y=-x;</a:t>
            </a:r>
          </a:p>
          <a:p>
            <a:r>
              <a:rPr lang="en-US" dirty="0" smtClean="0"/>
              <a:t>How do we convert a negative number to positive? The same way we made it negative. Complement every bit and add 1.</a:t>
            </a:r>
          </a:p>
          <a:p>
            <a:r>
              <a:rPr lang="en-US" dirty="0" smtClean="0"/>
              <a:t>-2=11111110-&gt;00000001+1=00000010=2</a:t>
            </a:r>
          </a:p>
          <a:p>
            <a:r>
              <a:rPr lang="en-US" dirty="0" smtClean="0"/>
              <a:t>Don’t bother trying to “reverse the steps.” Just complement every bit, and add 1.</a:t>
            </a:r>
          </a:p>
          <a:p>
            <a:r>
              <a:rPr lang="en-US" dirty="0" smtClean="0"/>
              <a:t>The Two’s complement operation is an order-2 operator. This means if I do it twice, I get the original input back. One’s complement is an order-2 operator. There are many others.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70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Excess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Another way to represent negative numbers is to choose some number and just call it zero.</a:t>
            </a:r>
          </a:p>
          <a:p>
            <a:r>
              <a:rPr lang="en-US" dirty="0" smtClean="0"/>
              <a:t>Numbers are treated as unsigned.</a:t>
            </a:r>
          </a:p>
          <a:p>
            <a:r>
              <a:rPr lang="en-US" dirty="0" smtClean="0"/>
              <a:t>Anything less than the assumed zero is negative, anything larger is positive.</a:t>
            </a:r>
          </a:p>
          <a:p>
            <a:r>
              <a:rPr lang="en-US" dirty="0" smtClean="0"/>
              <a:t>The assumed zero is called the </a:t>
            </a:r>
            <a:r>
              <a:rPr lang="en-US" i="1" dirty="0" smtClean="0"/>
              <a:t>Bias</a:t>
            </a:r>
          </a:p>
          <a:p>
            <a:r>
              <a:rPr lang="en-US" dirty="0" smtClean="0"/>
              <a:t>An example, using four bits.</a:t>
            </a:r>
          </a:p>
          <a:p>
            <a:r>
              <a:rPr lang="en-US" dirty="0" smtClean="0"/>
              <a:t>We’ll call 0111 zero. 1000 is 1, 1001 is 2.</a:t>
            </a:r>
          </a:p>
          <a:p>
            <a:r>
              <a:rPr lang="en-US" dirty="0" smtClean="0"/>
              <a:t>Arithmetic is tricky. There will be many intermediate overflows, so “protection” bits are needed.</a:t>
            </a:r>
          </a:p>
          <a:p>
            <a:r>
              <a:rPr lang="en-US" dirty="0" smtClean="0"/>
              <a:t>2+2=1001+1001=10010 *** OVERFLOW!</a:t>
            </a:r>
          </a:p>
          <a:p>
            <a:r>
              <a:rPr lang="en-US" dirty="0" smtClean="0"/>
              <a:t>When I add, I must subtract out the assumed zero, because the result will have the Bias added twice.</a:t>
            </a:r>
          </a:p>
          <a:p>
            <a:r>
              <a:rPr lang="en-US" dirty="0" smtClean="0"/>
              <a:t>2+2=1001+1001=10010-0111=1011=4</a:t>
            </a:r>
          </a:p>
          <a:p>
            <a:r>
              <a:rPr lang="en-US" dirty="0" smtClean="0"/>
              <a:t>When subtracting, I must add the bias back in.</a:t>
            </a:r>
          </a:p>
          <a:p>
            <a:r>
              <a:rPr lang="en-US" dirty="0" smtClean="0"/>
              <a:t>2-2=1001+1001=0000+0111=0111=0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134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Really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Two’s complement is used in all integer arithmetic. This includes the types char, </a:t>
            </a:r>
            <a:r>
              <a:rPr lang="en-US" dirty="0" err="1" smtClean="0"/>
              <a:t>int</a:t>
            </a:r>
            <a:r>
              <a:rPr lang="en-US" dirty="0" smtClean="0"/>
              <a:t>, short, long, and long </a:t>
            </a:r>
            <a:r>
              <a:rPr lang="en-US" dirty="0" err="1" smtClean="0"/>
              <a:t>long</a:t>
            </a:r>
            <a:r>
              <a:rPr lang="en-US" dirty="0" smtClean="0"/>
              <a:t> in C++.</a:t>
            </a:r>
          </a:p>
          <a:p>
            <a:r>
              <a:rPr lang="en-US" dirty="0" smtClean="0"/>
              <a:t>Signed magnitude and excess notation is used in floating point numbers. This includes the types float, double, and long double in C++.</a:t>
            </a:r>
          </a:p>
          <a:p>
            <a:r>
              <a:rPr lang="en-US" dirty="0" smtClean="0"/>
              <a:t>One’s complement is not used. The end-around carry makes for clumsy design.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491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Fractions are represented using the binary analog of the decimal point.</a:t>
            </a:r>
          </a:p>
          <a:p>
            <a:r>
              <a:rPr lang="en-US" dirty="0" smtClean="0"/>
              <a:t>In binary, the correct term is “binary point.”</a:t>
            </a:r>
          </a:p>
          <a:p>
            <a:r>
              <a:rPr lang="en-US" dirty="0" smtClean="0"/>
              <a:t>Like 1/3=.33333… many fractions lead to repeating binary expansions.</a:t>
            </a:r>
          </a:p>
          <a:p>
            <a:r>
              <a:rPr lang="en-US" dirty="0" smtClean="0"/>
              <a:t>Other methods of representing fractions have been tried, but none has ever caught on.</a:t>
            </a:r>
          </a:p>
          <a:p>
            <a:r>
              <a:rPr lang="en-US" dirty="0" smtClean="0"/>
              <a:t>To compute the binary expansion of a number we use multiplication.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9757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Consider the decimal number .12379.</a:t>
            </a:r>
          </a:p>
          <a:p>
            <a:r>
              <a:rPr lang="en-US" dirty="0" smtClean="0"/>
              <a:t>If I multiply this number by 10 I get 1.2379.</a:t>
            </a:r>
          </a:p>
          <a:p>
            <a:r>
              <a:rPr lang="en-US" dirty="0" smtClean="0"/>
              <a:t>If I write the digit to the left of the decimal point down separately, and then delete the digit, I end up with:</a:t>
            </a:r>
          </a:p>
          <a:p>
            <a:r>
              <a:rPr lang="en-US" dirty="0" smtClean="0"/>
              <a:t>1     and .2379.</a:t>
            </a:r>
          </a:p>
          <a:p>
            <a:r>
              <a:rPr lang="en-US" dirty="0" smtClean="0"/>
              <a:t>If I do the same thing again, I get:</a:t>
            </a:r>
          </a:p>
          <a:p>
            <a:r>
              <a:rPr lang="en-US" dirty="0" smtClean="0"/>
              <a:t>1,2   and .379</a:t>
            </a:r>
          </a:p>
          <a:p>
            <a:r>
              <a:rPr lang="en-US" dirty="0" smtClean="0"/>
              <a:t>Repeating, I get:</a:t>
            </a:r>
          </a:p>
          <a:p>
            <a:r>
              <a:rPr lang="en-US" dirty="0" smtClean="0"/>
              <a:t>1,2,3, and .79.</a:t>
            </a:r>
          </a:p>
          <a:p>
            <a:r>
              <a:rPr lang="en-US" dirty="0" smtClean="0"/>
              <a:t>Note that this technique enumerates the digits of the decimal representation.</a:t>
            </a:r>
          </a:p>
          <a:p>
            <a:r>
              <a:rPr lang="en-US" dirty="0" smtClean="0"/>
              <a:t>If multiply by 2 instead of 10, I will get the digits of the binary representation.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9105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 Fraction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try the multiplication procedure with .825</a:t>
            </a:r>
          </a:p>
          <a:p>
            <a:r>
              <a:rPr lang="en-US" dirty="0" smtClean="0"/>
              <a:t>Multiply by 2: 1.75.</a:t>
            </a:r>
          </a:p>
          <a:p>
            <a:r>
              <a:rPr lang="en-US" dirty="0" smtClean="0"/>
              <a:t>We get 1    and   .75</a:t>
            </a:r>
          </a:p>
          <a:p>
            <a:r>
              <a:rPr lang="en-US" dirty="0" smtClean="0"/>
              <a:t>Multiply by 2: 1.5</a:t>
            </a:r>
          </a:p>
          <a:p>
            <a:r>
              <a:rPr lang="en-US" dirty="0" smtClean="0"/>
              <a:t>We get 1,1   and   .5</a:t>
            </a:r>
          </a:p>
          <a:p>
            <a:r>
              <a:rPr lang="en-US" dirty="0" smtClean="0"/>
              <a:t>Multiply by 2: 1.0</a:t>
            </a:r>
          </a:p>
          <a:p>
            <a:r>
              <a:rPr lang="en-US" dirty="0" smtClean="0"/>
              <a:t>We get 1,1,1 and .0</a:t>
            </a:r>
          </a:p>
          <a:p>
            <a:r>
              <a:rPr lang="en-US" dirty="0" smtClean="0"/>
              <a:t>We stop. The list 1,1,1 is the </a:t>
            </a:r>
            <a:r>
              <a:rPr lang="en-US" dirty="0" smtClean="0"/>
              <a:t>digits </a:t>
            </a:r>
            <a:r>
              <a:rPr lang="en-US" dirty="0" smtClean="0"/>
              <a:t>of the binary representation from high-order bit to low order bit.</a:t>
            </a:r>
          </a:p>
          <a:p>
            <a:r>
              <a:rPr lang="en-US" dirty="0" smtClean="0"/>
              <a:t>Thus: .825</a:t>
            </a:r>
            <a:r>
              <a:rPr lang="en-US" baseline="-25000" dirty="0" smtClean="0"/>
              <a:t>10</a:t>
            </a:r>
            <a:r>
              <a:rPr lang="en-US" dirty="0" smtClean="0"/>
              <a:t>=.111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22969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try this with .1 (1/10)</a:t>
            </a:r>
          </a:p>
          <a:p>
            <a:r>
              <a:rPr lang="en-US" dirty="0" smtClean="0"/>
              <a:t>Multiply by 2: 0.2, yielding .0 and .2</a:t>
            </a:r>
          </a:p>
          <a:p>
            <a:r>
              <a:rPr lang="en-US" dirty="0" smtClean="0"/>
              <a:t>Multiply by 2: 0.4, yielding .00 and .4</a:t>
            </a:r>
          </a:p>
          <a:p>
            <a:r>
              <a:rPr lang="en-US" dirty="0"/>
              <a:t>x</a:t>
            </a:r>
            <a:r>
              <a:rPr lang="en-US" dirty="0" smtClean="0"/>
              <a:t>2 again: 0.8, yielding .000 and .8</a:t>
            </a:r>
          </a:p>
          <a:p>
            <a:r>
              <a:rPr lang="en-US" dirty="0"/>
              <a:t>x</a:t>
            </a:r>
            <a:r>
              <a:rPr lang="en-US" dirty="0" smtClean="0"/>
              <a:t>2 again: 1.6, yielding .0001 and .6</a:t>
            </a:r>
          </a:p>
          <a:p>
            <a:r>
              <a:rPr lang="en-US" dirty="0"/>
              <a:t>x</a:t>
            </a:r>
            <a:r>
              <a:rPr lang="en-US" dirty="0" smtClean="0"/>
              <a:t>2 again: 1.2, yielding .00011 and .2</a:t>
            </a:r>
          </a:p>
          <a:p>
            <a:r>
              <a:rPr lang="en-US" dirty="0" smtClean="0"/>
              <a:t>x2 again: 0.4, yielding .000110 and .4</a:t>
            </a:r>
          </a:p>
          <a:p>
            <a:r>
              <a:rPr lang="en-US" dirty="0" smtClean="0"/>
              <a:t>x2 again: 0.8, yielding .0001100 and .8</a:t>
            </a:r>
          </a:p>
          <a:p>
            <a:r>
              <a:rPr lang="en-US" dirty="0" smtClean="0"/>
              <a:t>x2 again: 1.6, yielding .00011001 and .6</a:t>
            </a:r>
          </a:p>
          <a:p>
            <a:r>
              <a:rPr lang="en-US" dirty="0" smtClean="0"/>
              <a:t>x2 again: 1.2, yielding .000110011 and .2</a:t>
            </a:r>
          </a:p>
          <a:p>
            <a:r>
              <a:rPr lang="en-US" dirty="0" smtClean="0"/>
              <a:t>x2 again: 0.4, yielding .0001100110 and .4</a:t>
            </a:r>
          </a:p>
          <a:p>
            <a:r>
              <a:rPr lang="en-US" dirty="0" smtClean="0"/>
              <a:t>.1 is a repeating binary expansion, even if it is exact base 10.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143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Do Expansions Repeat?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a/b be a fraction in its lowest terms, and let p</a:t>
            </a:r>
            <a:r>
              <a:rPr lang="en-US" baseline="-25000" dirty="0" smtClean="0"/>
              <a:t>1</a:t>
            </a:r>
            <a:r>
              <a:rPr lang="en-US" dirty="0" smtClean="0"/>
              <a:t>,p</a:t>
            </a:r>
            <a:r>
              <a:rPr lang="en-US" baseline="-25000" dirty="0" smtClean="0"/>
              <a:t>2</a:t>
            </a:r>
            <a:r>
              <a:rPr lang="en-US" dirty="0" smtClean="0"/>
              <a:t>, … ,</a:t>
            </a:r>
            <a:r>
              <a:rPr lang="en-US" dirty="0" err="1" smtClean="0"/>
              <a:t>p</a:t>
            </a:r>
            <a:r>
              <a:rPr lang="en-US" baseline="-25000" dirty="0" err="1" smtClean="0"/>
              <a:t>k</a:t>
            </a:r>
            <a:r>
              <a:rPr lang="en-US" dirty="0" smtClean="0"/>
              <a:t> be the complete list of prime numbers that divide b.</a:t>
            </a:r>
          </a:p>
          <a:p>
            <a:r>
              <a:rPr lang="en-US" dirty="0" smtClean="0"/>
              <a:t>Let r be some radix, and let q</a:t>
            </a:r>
            <a:r>
              <a:rPr lang="en-US" baseline="-25000" dirty="0" smtClean="0"/>
              <a:t>1</a:t>
            </a:r>
            <a:r>
              <a:rPr lang="en-US" dirty="0" smtClean="0"/>
              <a:t>,q</a:t>
            </a:r>
            <a:r>
              <a:rPr lang="en-US" baseline="-25000" dirty="0" smtClean="0"/>
              <a:t>2</a:t>
            </a:r>
            <a:r>
              <a:rPr lang="en-US" dirty="0" smtClean="0"/>
              <a:t>,…,</a:t>
            </a:r>
            <a:r>
              <a:rPr lang="en-US" dirty="0" err="1" smtClean="0"/>
              <a:t>q</a:t>
            </a:r>
            <a:r>
              <a:rPr lang="en-US" baseline="-25000" dirty="0" err="1" smtClean="0"/>
              <a:t>n</a:t>
            </a:r>
            <a:r>
              <a:rPr lang="en-US" dirty="0" smtClean="0"/>
              <a:t> be the complete list of prime numbers that divide r.</a:t>
            </a:r>
          </a:p>
          <a:p>
            <a:r>
              <a:rPr lang="en-US" dirty="0" smtClean="0"/>
              <a:t>If every prime in the list p</a:t>
            </a:r>
            <a:r>
              <a:rPr lang="en-US" baseline="-25000" dirty="0" smtClean="0"/>
              <a:t>1</a:t>
            </a:r>
            <a:r>
              <a:rPr lang="en-US" dirty="0" smtClean="0"/>
              <a:t>,…,</a:t>
            </a:r>
            <a:r>
              <a:rPr lang="en-US" dirty="0" err="1" smtClean="0"/>
              <a:t>p</a:t>
            </a:r>
            <a:r>
              <a:rPr lang="en-US" baseline="-25000" dirty="0" err="1" smtClean="0"/>
              <a:t>k</a:t>
            </a:r>
            <a:r>
              <a:rPr lang="en-US" dirty="0" smtClean="0"/>
              <a:t> also occurs in the list q</a:t>
            </a:r>
            <a:r>
              <a:rPr lang="en-US" baseline="-25000" dirty="0" smtClean="0"/>
              <a:t>1</a:t>
            </a:r>
            <a:r>
              <a:rPr lang="en-US" dirty="0" smtClean="0"/>
              <a:t>,…,</a:t>
            </a:r>
            <a:r>
              <a:rPr lang="en-US" dirty="0" err="1" smtClean="0"/>
              <a:t>q</a:t>
            </a:r>
            <a:r>
              <a:rPr lang="en-US" baseline="-25000" dirty="0" err="1" smtClean="0"/>
              <a:t>n</a:t>
            </a:r>
            <a:r>
              <a:rPr lang="en-US" dirty="0" smtClean="0"/>
              <a:t>, then the expansion of a/b is finite. Otherwise it is infinite repeating.</a:t>
            </a:r>
          </a:p>
          <a:p>
            <a:r>
              <a:rPr lang="en-US" dirty="0" smtClean="0"/>
              <a:t>In decimal, this means that b must be of the form 2</a:t>
            </a:r>
            <a:r>
              <a:rPr lang="en-US" baseline="30000" dirty="0" smtClean="0"/>
              <a:t>x</a:t>
            </a:r>
            <a:r>
              <a:rPr lang="en-US" dirty="0" smtClean="0"/>
              <a:t>5</a:t>
            </a:r>
            <a:r>
              <a:rPr lang="en-US" baseline="30000" dirty="0" smtClean="0"/>
              <a:t>z</a:t>
            </a:r>
            <a:r>
              <a:rPr lang="en-US" dirty="0" smtClean="0"/>
              <a:t> for the decimal expansion to be finite.</a:t>
            </a:r>
          </a:p>
          <a:p>
            <a:r>
              <a:rPr lang="en-US" dirty="0" smtClean="0"/>
              <a:t>In binary, b must be a power of 2.</a:t>
            </a:r>
          </a:p>
          <a:p>
            <a:r>
              <a:rPr lang="en-US" dirty="0" smtClean="0"/>
              <a:t>Everything that is finite in binary is also finite in decimal, but the reverse is not true.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925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Converting Fractions Directly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multiplication technique can be used with fractions directly. </a:t>
            </a:r>
          </a:p>
          <a:p>
            <a:r>
              <a:rPr lang="en-US" dirty="0" smtClean="0"/>
              <a:t>This might be a good way to convert 1/7 without introducing two “round-off” errors.</a:t>
            </a:r>
          </a:p>
          <a:p>
            <a:r>
              <a:rPr lang="en-US" dirty="0" smtClean="0"/>
              <a:t>Multiply the fraction by 2</a:t>
            </a:r>
          </a:p>
          <a:p>
            <a:r>
              <a:rPr lang="en-US" dirty="0" smtClean="0"/>
              <a:t>If the result is less than 1,</a:t>
            </a:r>
            <a:br>
              <a:rPr lang="en-US" dirty="0" smtClean="0"/>
            </a:br>
            <a:r>
              <a:rPr lang="en-US" dirty="0" smtClean="0"/>
              <a:t>the next digit is 0.</a:t>
            </a:r>
          </a:p>
          <a:p>
            <a:r>
              <a:rPr lang="en-US" dirty="0" smtClean="0"/>
              <a:t>If the result is greater than 1,</a:t>
            </a:r>
            <a:br>
              <a:rPr lang="en-US" dirty="0" smtClean="0"/>
            </a:br>
            <a:r>
              <a:rPr lang="en-US" dirty="0" smtClean="0"/>
              <a:t>the next digit is 1. Subtract 1</a:t>
            </a:r>
            <a:br>
              <a:rPr lang="en-US" dirty="0" smtClean="0"/>
            </a:br>
            <a:r>
              <a:rPr lang="en-US" dirty="0" smtClean="0"/>
              <a:t>and continue.</a:t>
            </a:r>
          </a:p>
          <a:p>
            <a:r>
              <a:rPr lang="en-US" dirty="0" smtClean="0"/>
              <a:t>Stop when the result is 0, or</a:t>
            </a:r>
            <a:br>
              <a:rPr lang="en-US" dirty="0" smtClean="0"/>
            </a:br>
            <a:r>
              <a:rPr lang="en-US" dirty="0" smtClean="0"/>
              <a:t>when you have enough digits.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189777"/>
              </p:ext>
            </p:extLst>
          </p:nvPr>
        </p:nvGraphicFramePr>
        <p:xfrm>
          <a:off x="5181600" y="2794709"/>
          <a:ext cx="1981200" cy="3766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Equation" r:id="rId3" imgW="1282680" imgH="2438280" progId="Equation.DSMT4">
                  <p:embed/>
                </p:oleObj>
              </mc:Choice>
              <mc:Fallback>
                <p:oleObj name="Equation" r:id="rId3" imgW="1282680" imgH="243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81600" y="2794709"/>
                        <a:ext cx="1981200" cy="3766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3641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The procedure for converting binary expansions back to decimal is identical to that for integers.</a:t>
            </a:r>
          </a:p>
          <a:p>
            <a:r>
              <a:rPr lang="en-US" dirty="0" smtClean="0"/>
              <a:t>Negative powers of two are used.</a:t>
            </a:r>
          </a:p>
          <a:p>
            <a:r>
              <a:rPr lang="en-US" dirty="0" smtClean="0"/>
              <a:t>Convert 1001.11010111 to decimal.</a:t>
            </a:r>
          </a:p>
          <a:p>
            <a:r>
              <a:rPr lang="en-US" dirty="0" smtClean="0"/>
              <a:t>Number the bit positions like this: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</a:t>
            </a:r>
            <a:r>
              <a:rPr lang="en-US" dirty="0"/>
              <a:t> </a:t>
            </a:r>
            <a:r>
              <a:rPr lang="en-US" dirty="0" smtClean="0"/>
              <a:t>1001.110101112 = </a:t>
            </a:r>
            <a:br>
              <a:rPr lang="en-US" dirty="0" smtClean="0"/>
            </a:br>
            <a:r>
              <a:rPr lang="en-US" dirty="0" smtClean="0"/>
              <a:t>2</a:t>
            </a:r>
            <a:r>
              <a:rPr lang="en-US" baseline="30000" dirty="0" smtClean="0"/>
              <a:t>3</a:t>
            </a:r>
            <a:r>
              <a:rPr lang="en-US" dirty="0" smtClean="0"/>
              <a:t>+2</a:t>
            </a:r>
            <a:r>
              <a:rPr lang="en-US" baseline="30000" dirty="0" smtClean="0"/>
              <a:t>0</a:t>
            </a:r>
            <a:r>
              <a:rPr lang="en-US" dirty="0" smtClean="0"/>
              <a:t>+2</a:t>
            </a:r>
            <a:r>
              <a:rPr lang="en-US" baseline="30000" dirty="0" smtClean="0"/>
              <a:t>-1</a:t>
            </a:r>
            <a:r>
              <a:rPr lang="en-US" dirty="0" smtClean="0"/>
              <a:t>+2</a:t>
            </a:r>
            <a:r>
              <a:rPr lang="en-US" baseline="30000" dirty="0" smtClean="0"/>
              <a:t>-2</a:t>
            </a:r>
            <a:r>
              <a:rPr lang="en-US" dirty="0" smtClean="0"/>
              <a:t>+2</a:t>
            </a:r>
            <a:r>
              <a:rPr lang="en-US" baseline="30000" dirty="0" smtClean="0"/>
              <a:t>-4</a:t>
            </a:r>
            <a:r>
              <a:rPr lang="en-US" dirty="0" smtClean="0"/>
              <a:t>+2</a:t>
            </a:r>
            <a:r>
              <a:rPr lang="en-US" baseline="30000" dirty="0" smtClean="0"/>
              <a:t>-6</a:t>
            </a:r>
            <a:r>
              <a:rPr lang="en-US" dirty="0" smtClean="0"/>
              <a:t>+2</a:t>
            </a:r>
            <a:r>
              <a:rPr lang="en-US" baseline="30000" dirty="0" smtClean="0"/>
              <a:t>-7</a:t>
            </a:r>
            <a:r>
              <a:rPr lang="en-US" dirty="0" smtClean="0"/>
              <a:t>+2</a:t>
            </a:r>
            <a:r>
              <a:rPr lang="en-US" baseline="30000" dirty="0" smtClean="0"/>
              <a:t>-8</a:t>
            </a:r>
            <a:r>
              <a:rPr lang="en-US" dirty="0" smtClean="0"/>
              <a:t>=</a:t>
            </a:r>
            <a:br>
              <a:rPr lang="en-US" dirty="0" smtClean="0"/>
            </a:br>
            <a:r>
              <a:rPr lang="en-US" dirty="0" smtClean="0"/>
              <a:t>8+1</a:t>
            </a:r>
            <a:r>
              <a:rPr lang="en-US" dirty="0"/>
              <a:t>+.5+.25+.0625+.015625+.</a:t>
            </a:r>
            <a:r>
              <a:rPr lang="en-US" dirty="0" smtClean="0"/>
              <a:t>0078125+.</a:t>
            </a:r>
            <a:r>
              <a:rPr lang="en-US" dirty="0"/>
              <a:t>00390625=</a:t>
            </a:r>
            <a:br>
              <a:rPr lang="en-US" dirty="0"/>
            </a:br>
            <a:r>
              <a:rPr lang="en-US" dirty="0" smtClean="0"/>
              <a:t>9.83984375</a:t>
            </a:r>
          </a:p>
          <a:p>
            <a:r>
              <a:rPr lang="en-US" dirty="0" smtClean="0"/>
              <a:t>Finite binary expansions and finite decimal expansions are always the same length, provided they both exist.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132586"/>
              </p:ext>
            </p:extLst>
          </p:nvPr>
        </p:nvGraphicFramePr>
        <p:xfrm>
          <a:off x="990600" y="3581400"/>
          <a:ext cx="5562600" cy="721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Equation" r:id="rId3" imgW="3327120" imgH="431640" progId="Equation.DSMT4">
                  <p:embed/>
                </p:oleObj>
              </mc:Choice>
              <mc:Fallback>
                <p:oleObj name="Equation" r:id="rId3" imgW="33271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3581400"/>
                        <a:ext cx="5562600" cy="721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70910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Octal and Hexadecimal.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very often deal with 32-bit quantities in programming, and we frequently need to see the binary representation of a number.</a:t>
            </a:r>
          </a:p>
          <a:p>
            <a:r>
              <a:rPr lang="en-US" dirty="0" smtClean="0"/>
              <a:t>Suppose the correct </a:t>
            </a:r>
            <a:r>
              <a:rPr lang="en-US" dirty="0" smtClean="0"/>
              <a:t>value of variable </a:t>
            </a:r>
            <a:r>
              <a:rPr lang="en-US" dirty="0" smtClean="0"/>
              <a:t>x is 00010101011101011101011111011101</a:t>
            </a:r>
          </a:p>
          <a:p>
            <a:r>
              <a:rPr lang="en-US" dirty="0" smtClean="0"/>
              <a:t>But when you print out the number, you get 00010101011101011101011110011101 instead.</a:t>
            </a:r>
          </a:p>
          <a:p>
            <a:r>
              <a:rPr lang="en-US" dirty="0" smtClean="0"/>
              <a:t>Can you see the difference? If you found it, was it EASY to find it?</a:t>
            </a:r>
          </a:p>
          <a:p>
            <a:r>
              <a:rPr lang="en-US" dirty="0" smtClean="0"/>
              <a:t>32-bit numbers binary numbers are just too big to deal with easily. Therefore, programmers have traditionally used octal (base 8) and hexadecimal (base 16) representations of their numbers.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56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Octal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If you already have the binary representation of a number, you can compute the octal representation very easily.</a:t>
            </a:r>
          </a:p>
          <a:p>
            <a:r>
              <a:rPr lang="en-US" dirty="0" smtClean="0"/>
              <a:t>First create the following table:</a:t>
            </a:r>
          </a:p>
          <a:p>
            <a:r>
              <a:rPr lang="en-US" dirty="0" smtClean="0"/>
              <a:t>0 – 000</a:t>
            </a:r>
          </a:p>
          <a:p>
            <a:r>
              <a:rPr lang="en-US" dirty="0"/>
              <a:t>1 – 001</a:t>
            </a:r>
          </a:p>
          <a:p>
            <a:r>
              <a:rPr lang="en-US" dirty="0" smtClean="0"/>
              <a:t>2 </a:t>
            </a:r>
            <a:r>
              <a:rPr lang="en-US" dirty="0"/>
              <a:t>– </a:t>
            </a:r>
            <a:r>
              <a:rPr lang="en-US" dirty="0" smtClean="0"/>
              <a:t>010</a:t>
            </a:r>
            <a:endParaRPr lang="en-US" dirty="0"/>
          </a:p>
          <a:p>
            <a:r>
              <a:rPr lang="en-US" dirty="0" smtClean="0"/>
              <a:t>3 </a:t>
            </a:r>
            <a:r>
              <a:rPr lang="en-US" dirty="0"/>
              <a:t>– </a:t>
            </a:r>
            <a:r>
              <a:rPr lang="en-US" dirty="0" smtClean="0"/>
              <a:t>011</a:t>
            </a:r>
            <a:endParaRPr lang="en-US" dirty="0"/>
          </a:p>
          <a:p>
            <a:r>
              <a:rPr lang="en-US" dirty="0" smtClean="0"/>
              <a:t>4 </a:t>
            </a:r>
            <a:r>
              <a:rPr lang="en-US" dirty="0"/>
              <a:t>– </a:t>
            </a:r>
            <a:r>
              <a:rPr lang="en-US" dirty="0" smtClean="0"/>
              <a:t>100</a:t>
            </a:r>
            <a:endParaRPr lang="en-US" dirty="0"/>
          </a:p>
          <a:p>
            <a:r>
              <a:rPr lang="en-US" dirty="0" smtClean="0"/>
              <a:t>5 </a:t>
            </a:r>
            <a:r>
              <a:rPr lang="en-US" dirty="0"/>
              <a:t>– </a:t>
            </a:r>
            <a:r>
              <a:rPr lang="en-US" dirty="0" smtClean="0"/>
              <a:t>101</a:t>
            </a:r>
            <a:endParaRPr lang="en-US" dirty="0"/>
          </a:p>
          <a:p>
            <a:r>
              <a:rPr lang="en-US" dirty="0" smtClean="0"/>
              <a:t>6 </a:t>
            </a:r>
            <a:r>
              <a:rPr lang="en-US" dirty="0"/>
              <a:t>– </a:t>
            </a:r>
            <a:r>
              <a:rPr lang="en-US" dirty="0" smtClean="0"/>
              <a:t>110</a:t>
            </a:r>
            <a:endParaRPr lang="en-US" dirty="0"/>
          </a:p>
          <a:p>
            <a:r>
              <a:rPr lang="en-US" dirty="0" smtClean="0"/>
              <a:t>7 </a:t>
            </a:r>
            <a:r>
              <a:rPr lang="en-US" dirty="0"/>
              <a:t>– </a:t>
            </a:r>
            <a:r>
              <a:rPr lang="en-US" dirty="0" smtClean="0"/>
              <a:t>111</a:t>
            </a:r>
            <a:endParaRPr lang="en-US" dirty="0"/>
          </a:p>
          <a:p>
            <a:pPr marL="114300" indent="0">
              <a:buNone/>
            </a:pPr>
            <a:r>
              <a:rPr lang="en-US" dirty="0" smtClean="0"/>
              <a:t>Then break your number up as follows, starting from the right</a:t>
            </a:r>
          </a:p>
          <a:p>
            <a:r>
              <a:rPr lang="en-US" dirty="0" smtClean="0"/>
              <a:t>00,010,101,011,101,011,101,011,111,011,101 add a leading zero to make a group of three.</a:t>
            </a:r>
          </a:p>
          <a:p>
            <a:r>
              <a:rPr lang="en-US" dirty="0" smtClean="0"/>
              <a:t>Use the table to substitute for each group: 02535353735</a:t>
            </a:r>
            <a:endParaRPr lang="en-US" dirty="0"/>
          </a:p>
          <a:p>
            <a:r>
              <a:rPr lang="en-US" dirty="0" smtClean="0"/>
              <a:t>Can you see the difference now?    02535353635</a:t>
            </a:r>
          </a:p>
        </p:txBody>
      </p:sp>
    </p:spTree>
    <p:extLst>
      <p:ext uri="{BB962C8B-B14F-4D97-AF65-F5344CB8AC3E}">
        <p14:creationId xmlns:p14="http://schemas.microsoft.com/office/powerpoint/2010/main" val="160864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Octal to binary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convert 21132765 to binary, use the table in reverse.</a:t>
            </a:r>
          </a:p>
          <a:p>
            <a:r>
              <a:rPr lang="en-US" dirty="0" smtClean="0"/>
              <a:t>010001001011010111110101</a:t>
            </a:r>
          </a:p>
          <a:p>
            <a:r>
              <a:rPr lang="en-US" dirty="0" smtClean="0"/>
              <a:t>You can eliminate the leading zero if you wish.</a:t>
            </a:r>
            <a:endParaRPr lang="en-US" dirty="0"/>
          </a:p>
          <a:p>
            <a:r>
              <a:rPr lang="en-US" dirty="0" smtClean="0"/>
              <a:t>10001001011010111110101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To convert from octal to decimal, it’s easiest to convert to binary and then to decimal.</a:t>
            </a:r>
          </a:p>
          <a:p>
            <a:r>
              <a:rPr lang="en-US" dirty="0" smtClean="0"/>
              <a:t>For decimal to octal, convert to binary first, and then to octal.</a:t>
            </a:r>
          </a:p>
          <a:p>
            <a:r>
              <a:rPr lang="en-US" dirty="0" smtClean="0"/>
              <a:t>You can convert directly if you wish. Do you know the powers of 8?</a:t>
            </a:r>
          </a:p>
          <a:p>
            <a:r>
              <a:rPr lang="en-US" dirty="0" smtClean="0"/>
              <a:t>Octal is seldom used these days. Hexadecimal is more common.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4596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Hexadecimal conversions are just like octal conversions, we just need a bigger table.</a:t>
            </a:r>
          </a:p>
          <a:p>
            <a:r>
              <a:rPr lang="en-US" dirty="0"/>
              <a:t>0 – </a:t>
            </a:r>
            <a:r>
              <a:rPr lang="en-US" dirty="0" smtClean="0"/>
              <a:t>0000	8 </a:t>
            </a:r>
            <a:r>
              <a:rPr lang="en-US" dirty="0"/>
              <a:t>– </a:t>
            </a:r>
            <a:r>
              <a:rPr lang="en-US" dirty="0" smtClean="0"/>
              <a:t>1000</a:t>
            </a:r>
          </a:p>
          <a:p>
            <a:r>
              <a:rPr lang="en-US" dirty="0" smtClean="0"/>
              <a:t>1 </a:t>
            </a:r>
            <a:r>
              <a:rPr lang="en-US" dirty="0"/>
              <a:t>– </a:t>
            </a:r>
            <a:r>
              <a:rPr lang="en-US" dirty="0" smtClean="0"/>
              <a:t>0001</a:t>
            </a:r>
            <a:r>
              <a:rPr lang="en-US" dirty="0"/>
              <a:t>	9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1001</a:t>
            </a:r>
            <a:endParaRPr lang="en-US" dirty="0"/>
          </a:p>
          <a:p>
            <a:r>
              <a:rPr lang="en-US" dirty="0"/>
              <a:t>2 – </a:t>
            </a:r>
            <a:r>
              <a:rPr lang="en-US" dirty="0" smtClean="0"/>
              <a:t>0010</a:t>
            </a:r>
            <a:r>
              <a:rPr lang="en-US" dirty="0"/>
              <a:t>	A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1010</a:t>
            </a:r>
            <a:endParaRPr lang="en-US" dirty="0"/>
          </a:p>
          <a:p>
            <a:r>
              <a:rPr lang="en-US" dirty="0" smtClean="0"/>
              <a:t>3 </a:t>
            </a:r>
            <a:r>
              <a:rPr lang="en-US" dirty="0"/>
              <a:t>– </a:t>
            </a:r>
            <a:r>
              <a:rPr lang="en-US" dirty="0" smtClean="0"/>
              <a:t>0011	B </a:t>
            </a:r>
            <a:r>
              <a:rPr lang="en-US" dirty="0"/>
              <a:t>– </a:t>
            </a:r>
            <a:r>
              <a:rPr lang="en-US" dirty="0" smtClean="0"/>
              <a:t>1011</a:t>
            </a:r>
            <a:endParaRPr lang="en-US" dirty="0"/>
          </a:p>
          <a:p>
            <a:r>
              <a:rPr lang="en-US" dirty="0"/>
              <a:t>4 – </a:t>
            </a:r>
            <a:r>
              <a:rPr lang="en-US" dirty="0" smtClean="0"/>
              <a:t>0100</a:t>
            </a:r>
            <a:r>
              <a:rPr lang="en-US" dirty="0"/>
              <a:t>	C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1100</a:t>
            </a:r>
            <a:endParaRPr lang="en-US" dirty="0"/>
          </a:p>
          <a:p>
            <a:r>
              <a:rPr lang="en-US" dirty="0"/>
              <a:t>5 – </a:t>
            </a:r>
            <a:r>
              <a:rPr lang="en-US" dirty="0" smtClean="0"/>
              <a:t>0101	D </a:t>
            </a:r>
            <a:r>
              <a:rPr lang="en-US" dirty="0"/>
              <a:t>– </a:t>
            </a:r>
            <a:r>
              <a:rPr lang="en-US" dirty="0" smtClean="0"/>
              <a:t>1101</a:t>
            </a:r>
            <a:endParaRPr lang="en-US" dirty="0"/>
          </a:p>
          <a:p>
            <a:r>
              <a:rPr lang="en-US" dirty="0"/>
              <a:t>6 – </a:t>
            </a:r>
            <a:r>
              <a:rPr lang="en-US" dirty="0" smtClean="0"/>
              <a:t>0110</a:t>
            </a:r>
            <a:r>
              <a:rPr lang="en-US" dirty="0"/>
              <a:t>	</a:t>
            </a:r>
            <a:r>
              <a:rPr lang="en-US" dirty="0" smtClean="0"/>
              <a:t>E – 1110</a:t>
            </a:r>
            <a:endParaRPr lang="en-US" dirty="0"/>
          </a:p>
          <a:p>
            <a:r>
              <a:rPr lang="en-US" dirty="0"/>
              <a:t>7 – </a:t>
            </a:r>
            <a:r>
              <a:rPr lang="en-US" dirty="0" smtClean="0"/>
              <a:t>0111</a:t>
            </a:r>
            <a:r>
              <a:rPr lang="en-US" dirty="0"/>
              <a:t>	</a:t>
            </a:r>
            <a:r>
              <a:rPr lang="en-US" dirty="0" smtClean="0"/>
              <a:t>F – 1111</a:t>
            </a:r>
            <a:endParaRPr lang="en-US" dirty="0"/>
          </a:p>
          <a:p>
            <a:r>
              <a:rPr lang="en-US" dirty="0" smtClean="0"/>
              <a:t>We convert 4 bits at a time, starting from the right like this: 0001,0101,0111,0101,1101,0111,1101,1101</a:t>
            </a:r>
          </a:p>
          <a:p>
            <a:r>
              <a:rPr lang="en-US" dirty="0" smtClean="0"/>
              <a:t>Now we use the table to get 1575D7DD</a:t>
            </a:r>
            <a:endParaRPr lang="en-US" dirty="0"/>
          </a:p>
          <a:p>
            <a:r>
              <a:rPr lang="en-US" dirty="0" smtClean="0"/>
              <a:t>Compare that to 1575D79D See the difference now?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6968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 with Binary Points.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we want to convert the following number to hexadecimal (hex)</a:t>
            </a:r>
          </a:p>
          <a:p>
            <a:r>
              <a:rPr lang="en-US" dirty="0" smtClean="0"/>
              <a:t>111100101010110.00101010100101</a:t>
            </a:r>
          </a:p>
          <a:p>
            <a:r>
              <a:rPr lang="en-US" dirty="0" smtClean="0"/>
              <a:t>On the left side of the binary point, we insert commas like this:</a:t>
            </a:r>
          </a:p>
          <a:p>
            <a:r>
              <a:rPr lang="en-US" dirty="0" smtClean="0"/>
              <a:t>111,1001,0101,0110 . 00101010100101</a:t>
            </a:r>
          </a:p>
          <a:p>
            <a:r>
              <a:rPr lang="en-US" dirty="0" smtClean="0"/>
              <a:t>On the right side of the binary point, we proceed from right to left like this:</a:t>
            </a:r>
            <a:endParaRPr lang="en-US" dirty="0"/>
          </a:p>
          <a:p>
            <a:r>
              <a:rPr lang="en-US" dirty="0" smtClean="0"/>
              <a:t>111,1001,0101,0110 . 0010,1010,1001,01</a:t>
            </a:r>
          </a:p>
          <a:p>
            <a:r>
              <a:rPr lang="en-US" dirty="0" smtClean="0"/>
              <a:t>Now add leading and trailing zeros to make groups of 4:</a:t>
            </a:r>
          </a:p>
          <a:p>
            <a:r>
              <a:rPr lang="en-US" dirty="0" smtClean="0"/>
              <a:t>0111,1001,0101,0110.0010,1010,1001,0100</a:t>
            </a:r>
            <a:endParaRPr lang="en-US" dirty="0"/>
          </a:p>
          <a:p>
            <a:r>
              <a:rPr lang="en-US" dirty="0" smtClean="0"/>
              <a:t>And use the table to get: 7956.2A94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7378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and 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with octal, it is easier to convert from hexadecimal to binary and then to decimal. Unless you know the powers of 16 and their multiples.</a:t>
            </a:r>
          </a:p>
          <a:p>
            <a:r>
              <a:rPr lang="en-US" dirty="0" smtClean="0"/>
              <a:t>So to convert AC7 to decimal, we convert first to binary,</a:t>
            </a:r>
          </a:p>
          <a:p>
            <a:r>
              <a:rPr lang="en-US" dirty="0" smtClean="0"/>
              <a:t>101011000111 and then compute</a:t>
            </a:r>
            <a:br>
              <a:rPr lang="en-US" dirty="0" smtClean="0"/>
            </a:br>
            <a:r>
              <a:rPr lang="en-US" dirty="0" smtClean="0"/>
              <a:t>1+2+4+64+128+512+2048=2759</a:t>
            </a:r>
          </a:p>
          <a:p>
            <a:r>
              <a:rPr lang="en-US" dirty="0" smtClean="0"/>
              <a:t>Unless you’re adept at dividing by 16, it’s easier to convert from decimal to binary and then to hexadecimal.</a:t>
            </a:r>
          </a:p>
          <a:p>
            <a:r>
              <a:rPr lang="en-US" dirty="0" smtClean="0"/>
              <a:t>For example 100</a:t>
            </a:r>
            <a:r>
              <a:rPr lang="en-US" baseline="-25000" dirty="0" smtClean="0"/>
              <a:t>10</a:t>
            </a:r>
            <a:r>
              <a:rPr lang="en-US" dirty="0" smtClean="0"/>
              <a:t>=1100100</a:t>
            </a:r>
            <a:r>
              <a:rPr lang="en-US" baseline="-25000" dirty="0" smtClean="0"/>
              <a:t>2</a:t>
            </a:r>
            <a:r>
              <a:rPr lang="en-US" dirty="0" smtClean="0"/>
              <a:t>=64</a:t>
            </a:r>
            <a:r>
              <a:rPr lang="en-US" baseline="-25000" dirty="0" smtClean="0"/>
              <a:t>16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58393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IEEE Floating Point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had the following line of C++: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loat x = 1.0;</a:t>
            </a:r>
          </a:p>
          <a:p>
            <a:r>
              <a:rPr lang="en-US" dirty="0" smtClean="0"/>
              <a:t>What would you expect to see, if you had a hex dump of x?</a:t>
            </a:r>
          </a:p>
          <a:p>
            <a:r>
              <a:rPr lang="en-US" dirty="0" smtClean="0"/>
              <a:t>The correct answer is 3F80000. Did you guess correctly?</a:t>
            </a:r>
          </a:p>
          <a:p>
            <a:r>
              <a:rPr lang="en-US" dirty="0" smtClean="0"/>
              <a:t>Here’s why. A float is 32 bits long, divided into 3 sections like this: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Floating point numbers use Scientific notation like this:</a:t>
            </a:r>
          </a:p>
          <a:p>
            <a:r>
              <a:rPr lang="en-US" dirty="0" smtClean="0"/>
              <a:t>3.14x10</a:t>
            </a:r>
            <a:r>
              <a:rPr lang="en-US" baseline="30000" dirty="0" smtClean="0"/>
              <a:t>6</a:t>
            </a:r>
          </a:p>
          <a:p>
            <a:r>
              <a:rPr lang="en-US" dirty="0" smtClean="0"/>
              <a:t>Except the base is two so its times 2</a:t>
            </a:r>
            <a:r>
              <a:rPr lang="en-US" baseline="30000" dirty="0" smtClean="0"/>
              <a:t>n</a:t>
            </a:r>
            <a:r>
              <a:rPr lang="en-US" dirty="0" smtClean="0"/>
              <a:t> instead of 10</a:t>
            </a:r>
            <a:r>
              <a:rPr lang="en-US" baseline="30000" dirty="0" smtClean="0"/>
              <a:t>n</a:t>
            </a:r>
            <a:r>
              <a:rPr lang="en-US" dirty="0" smtClean="0"/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962400"/>
            <a:ext cx="6248400" cy="99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560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Floating Point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numbers such as 3.14x10</a:t>
            </a:r>
            <a:r>
              <a:rPr lang="en-US" baseline="30000" dirty="0" smtClean="0"/>
              <a:t>6</a:t>
            </a:r>
            <a:r>
              <a:rPr lang="en-US" dirty="0" smtClean="0"/>
              <a:t>, 3.14 is the mantissa, and 6 is the exponent.</a:t>
            </a:r>
          </a:p>
          <a:p>
            <a:r>
              <a:rPr lang="en-US" dirty="0" smtClean="0"/>
              <a:t>Both the exponent and the mantissa have a sign.</a:t>
            </a:r>
          </a:p>
          <a:p>
            <a:r>
              <a:rPr lang="en-US" dirty="0" smtClean="0"/>
              <a:t>The SIGN portion of the float is the sign of the mantissa.</a:t>
            </a:r>
          </a:p>
          <a:p>
            <a:r>
              <a:rPr lang="en-US" dirty="0" smtClean="0"/>
              <a:t>The exponent is expressed in excess 127 notation (7F in hex).</a:t>
            </a:r>
          </a:p>
          <a:p>
            <a:r>
              <a:rPr lang="en-US" dirty="0" smtClean="0"/>
              <a:t>Exponents of all </a:t>
            </a:r>
            <a:r>
              <a:rPr lang="en-US" dirty="0" err="1" smtClean="0"/>
              <a:t>zeros</a:t>
            </a:r>
            <a:r>
              <a:rPr lang="en-US" dirty="0" smtClean="0"/>
              <a:t> and all ones are reserved for special purposes.</a:t>
            </a:r>
          </a:p>
          <a:p>
            <a:r>
              <a:rPr lang="en-US" dirty="0" smtClean="0"/>
              <a:t>The mantissa has a single digit to the left of the binary point, and the number must be normalized (no leading zeroes.)</a:t>
            </a:r>
          </a:p>
          <a:p>
            <a:r>
              <a:rPr lang="en-US" dirty="0" smtClean="0"/>
              <a:t>Since the digit to the left of the binary point is always 1, it is omitted, so the 23 mantissa digits all appear to the right of the binary point.</a:t>
            </a:r>
          </a:p>
          <a:p>
            <a:r>
              <a:rPr lang="en-US" dirty="0" smtClean="0"/>
              <a:t>1.0 = 1.00000000000000000000000x2</a:t>
            </a:r>
            <a:r>
              <a:rPr lang="en-US" baseline="30000" dirty="0" smtClean="0"/>
              <a:t>0</a:t>
            </a:r>
          </a:p>
          <a:p>
            <a:r>
              <a:rPr lang="en-US" dirty="0" smtClean="0"/>
              <a:t>The 23 stored mantissa bits are all zero. The exponent is 01111111 and the sign is 0, so we get:</a:t>
            </a:r>
          </a:p>
          <a:p>
            <a:r>
              <a:rPr lang="en-US" dirty="0" smtClean="0"/>
              <a:t>0011,1111,1000,0000,0000,0000,0000,0000=3F800000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1036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and Long Double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Variables of type double are 64 bits long. There is one sign bit, 11 exponent bits with a bias of 3FF, and 52 stored mantissa bits. The high order bit of the mantissa must be 1 and is not stored.</a:t>
            </a:r>
          </a:p>
          <a:p>
            <a:r>
              <a:rPr lang="en-US" dirty="0" smtClean="0"/>
              <a:t>Variables of type long double are 80 bits long. There is one sign bit, 15 exponent bits with a bias of 3FFF, and 64 mantissa bits. Long doubles need not be normalized, and the high order bit, which can be one or </a:t>
            </a:r>
            <a:r>
              <a:rPr lang="en-US" dirty="0" smtClean="0"/>
              <a:t>zero, </a:t>
            </a:r>
            <a:r>
              <a:rPr lang="en-US" dirty="0" smtClean="0"/>
              <a:t>is stored along with the bits to the right of the binary point.</a:t>
            </a:r>
          </a:p>
          <a:p>
            <a:r>
              <a:rPr lang="en-US" dirty="0" smtClean="0"/>
              <a:t>Some hardware supports quad length floating point numbers, but these are non-standard.</a:t>
            </a:r>
          </a:p>
          <a:p>
            <a:r>
              <a:rPr lang="en-US" dirty="0" smtClean="0"/>
              <a:t>Long doubles were originally intended for internal use only, and were not intended for use by ordinary programmers.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910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500</TotalTime>
  <Words>3891</Words>
  <Application>Microsoft Office PowerPoint</Application>
  <PresentationFormat>On-screen Show (4:3)</PresentationFormat>
  <Paragraphs>472</Paragraphs>
  <Slides>48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Cambria</vt:lpstr>
      <vt:lpstr>Adjacency</vt:lpstr>
      <vt:lpstr>Equation</vt:lpstr>
      <vt:lpstr>Binary Arithmetic</vt:lpstr>
      <vt:lpstr>Counting</vt:lpstr>
      <vt:lpstr>Number Systems</vt:lpstr>
      <vt:lpstr>Positional Notation</vt:lpstr>
      <vt:lpstr>Running Out of Symbols</vt:lpstr>
      <vt:lpstr>Just Two Symbols</vt:lpstr>
      <vt:lpstr>Arbitrary Bases</vt:lpstr>
      <vt:lpstr>Binary Arithmetic</vt:lpstr>
      <vt:lpstr>Adding Long Numbers</vt:lpstr>
      <vt:lpstr>Subtraction</vt:lpstr>
      <vt:lpstr>Multiplying Binary Numbers</vt:lpstr>
      <vt:lpstr>A Binary Example</vt:lpstr>
      <vt:lpstr>Division</vt:lpstr>
      <vt:lpstr>Conversions</vt:lpstr>
      <vt:lpstr>Enumerating Digits</vt:lpstr>
      <vt:lpstr>Converting to Binary</vt:lpstr>
      <vt:lpstr>Other Bases</vt:lpstr>
      <vt:lpstr>Back to Decimal</vt:lpstr>
      <vt:lpstr>What Positional Notation Means</vt:lpstr>
      <vt:lpstr>Adding Powers of 2</vt:lpstr>
      <vt:lpstr>Study this table!</vt:lpstr>
      <vt:lpstr>And This</vt:lpstr>
      <vt:lpstr>Electronics and Numbers</vt:lpstr>
      <vt:lpstr>Additional Concerns</vt:lpstr>
      <vt:lpstr>Fixed-Width Numbers</vt:lpstr>
      <vt:lpstr>Negative Numbers</vt:lpstr>
      <vt:lpstr>Problems With Signs …</vt:lpstr>
      <vt:lpstr>Something Better!?</vt:lpstr>
      <vt:lpstr>Something Even Better</vt:lpstr>
      <vt:lpstr>Two’s Complement </vt:lpstr>
      <vt:lpstr>Excess Notation</vt:lpstr>
      <vt:lpstr>What Is Really Used?</vt:lpstr>
      <vt:lpstr>Fractions</vt:lpstr>
      <vt:lpstr>Motivation</vt:lpstr>
      <vt:lpstr>An Example Fraction</vt:lpstr>
      <vt:lpstr>Another Example</vt:lpstr>
      <vt:lpstr>When Do Expansions Repeat?</vt:lpstr>
      <vt:lpstr>Converting Fractions Directly</vt:lpstr>
      <vt:lpstr>Back to Decimal</vt:lpstr>
      <vt:lpstr>Octal and Hexadecimal.</vt:lpstr>
      <vt:lpstr>Octal Representations</vt:lpstr>
      <vt:lpstr>Octal to binary</vt:lpstr>
      <vt:lpstr>Hexadecimal Conversions</vt:lpstr>
      <vt:lpstr>Hex with Binary Points.</vt:lpstr>
      <vt:lpstr>Hexadecimal and Decimal</vt:lpstr>
      <vt:lpstr>IEEE Floating Point Format</vt:lpstr>
      <vt:lpstr>Floating Point Structure</vt:lpstr>
      <vt:lpstr>Double and Long Double</vt:lpstr>
    </vt:vector>
  </TitlesOfParts>
  <Company>Baylor University - ECS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Binary Arithmetic</dc:title>
  <dc:creator>Peter Maurer</dc:creator>
  <cp:lastModifiedBy>Peter Maurer</cp:lastModifiedBy>
  <cp:revision>46</cp:revision>
  <dcterms:created xsi:type="dcterms:W3CDTF">2014-04-30T19:32:19Z</dcterms:created>
  <dcterms:modified xsi:type="dcterms:W3CDTF">2014-11-24T18:30:08Z</dcterms:modified>
</cp:coreProperties>
</file>